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sldIdLst>
    <p:sldId id="256" r:id="rId2"/>
    <p:sldId id="257" r:id="rId3"/>
    <p:sldId id="258" r:id="rId4"/>
    <p:sldId id="260" r:id="rId5"/>
    <p:sldId id="261" r:id="rId6"/>
    <p:sldId id="263" r:id="rId7"/>
    <p:sldId id="264" r:id="rId8"/>
    <p:sldId id="265" r:id="rId9"/>
    <p:sldId id="266" r:id="rId10"/>
    <p:sldId id="268" r:id="rId11"/>
    <p:sldId id="269" r:id="rId12"/>
    <p:sldId id="271" r:id="rId13"/>
    <p:sldId id="272" r:id="rId14"/>
    <p:sldId id="273" r:id="rId15"/>
    <p:sldId id="275" r:id="rId16"/>
    <p:sldId id="276" r:id="rId17"/>
    <p:sldId id="278" r:id="rId18"/>
    <p:sldId id="279" r:id="rId19"/>
    <p:sldId id="280" r:id="rId20"/>
    <p:sldId id="281" r:id="rId21"/>
    <p:sldId id="283" r:id="rId22"/>
    <p:sldId id="284" r:id="rId23"/>
    <p:sldId id="285" r:id="rId24"/>
    <p:sldId id="286" r:id="rId25"/>
    <p:sldId id="287" r:id="rId26"/>
    <p:sldId id="288" r:id="rId27"/>
    <p:sldId id="289" r:id="rId28"/>
    <p:sldId id="290" r:id="rId29"/>
    <p:sldId id="291" r:id="rId30"/>
    <p:sldId id="292"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8" d="100"/>
          <a:sy n="68" d="100"/>
        </p:scale>
        <p:origin x="1446"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ilamunga, Charles D." userId="6cccb8f7-6328-4831-86d2-458e4a54dcca" providerId="ADAL" clId="{1CDE87C2-280C-4DB3-9125-576F0034AC25}"/>
    <pc:docChg chg="custSel modSld">
      <pc:chgData name="Pilamunga, Charles D." userId="6cccb8f7-6328-4831-86d2-458e4a54dcca" providerId="ADAL" clId="{1CDE87C2-280C-4DB3-9125-576F0034AC25}" dt="2020-03-29T21:36:12.774" v="93" actId="255"/>
      <pc:docMkLst>
        <pc:docMk/>
      </pc:docMkLst>
      <pc:sldChg chg="modSp mod">
        <pc:chgData name="Pilamunga, Charles D." userId="6cccb8f7-6328-4831-86d2-458e4a54dcca" providerId="ADAL" clId="{1CDE87C2-280C-4DB3-9125-576F0034AC25}" dt="2020-03-29T20:57:56.486" v="8" actId="1076"/>
        <pc:sldMkLst>
          <pc:docMk/>
          <pc:sldMk cId="1023030142" sldId="261"/>
        </pc:sldMkLst>
        <pc:spChg chg="mod">
          <ac:chgData name="Pilamunga, Charles D." userId="6cccb8f7-6328-4831-86d2-458e4a54dcca" providerId="ADAL" clId="{1CDE87C2-280C-4DB3-9125-576F0034AC25}" dt="2020-03-29T20:57:35.149" v="2" actId="122"/>
          <ac:spMkLst>
            <pc:docMk/>
            <pc:sldMk cId="1023030142" sldId="261"/>
            <ac:spMk id="2" creationId="{00000000-0000-0000-0000-000000000000}"/>
          </ac:spMkLst>
        </pc:spChg>
        <pc:spChg chg="mod">
          <ac:chgData name="Pilamunga, Charles D." userId="6cccb8f7-6328-4831-86d2-458e4a54dcca" providerId="ADAL" clId="{1CDE87C2-280C-4DB3-9125-576F0034AC25}" dt="2020-03-29T20:57:56.486" v="8" actId="1076"/>
          <ac:spMkLst>
            <pc:docMk/>
            <pc:sldMk cId="1023030142" sldId="261"/>
            <ac:spMk id="4" creationId="{00000000-0000-0000-0000-000000000000}"/>
          </ac:spMkLst>
        </pc:spChg>
        <pc:picChg chg="mod">
          <ac:chgData name="Pilamunga, Charles D." userId="6cccb8f7-6328-4831-86d2-458e4a54dcca" providerId="ADAL" clId="{1CDE87C2-280C-4DB3-9125-576F0034AC25}" dt="2020-03-29T20:57:49.133" v="6" actId="14100"/>
          <ac:picMkLst>
            <pc:docMk/>
            <pc:sldMk cId="1023030142" sldId="261"/>
            <ac:picMk id="3" creationId="{00000000-0000-0000-0000-000000000000}"/>
          </ac:picMkLst>
        </pc:picChg>
      </pc:sldChg>
      <pc:sldChg chg="modSp mod">
        <pc:chgData name="Pilamunga, Charles D." userId="6cccb8f7-6328-4831-86d2-458e4a54dcca" providerId="ADAL" clId="{1CDE87C2-280C-4DB3-9125-576F0034AC25}" dt="2020-03-29T20:59:11.117" v="18" actId="1076"/>
        <pc:sldMkLst>
          <pc:docMk/>
          <pc:sldMk cId="2468156309" sldId="265"/>
        </pc:sldMkLst>
        <pc:spChg chg="mod">
          <ac:chgData name="Pilamunga, Charles D." userId="6cccb8f7-6328-4831-86d2-458e4a54dcca" providerId="ADAL" clId="{1CDE87C2-280C-4DB3-9125-576F0034AC25}" dt="2020-03-29T20:58:30.674" v="12" actId="122"/>
          <ac:spMkLst>
            <pc:docMk/>
            <pc:sldMk cId="2468156309" sldId="265"/>
            <ac:spMk id="2" creationId="{00000000-0000-0000-0000-000000000000}"/>
          </ac:spMkLst>
        </pc:spChg>
        <pc:spChg chg="mod">
          <ac:chgData name="Pilamunga, Charles D." userId="6cccb8f7-6328-4831-86d2-458e4a54dcca" providerId="ADAL" clId="{1CDE87C2-280C-4DB3-9125-576F0034AC25}" dt="2020-03-29T20:59:11.117" v="18" actId="1076"/>
          <ac:spMkLst>
            <pc:docMk/>
            <pc:sldMk cId="2468156309" sldId="265"/>
            <ac:spMk id="4" creationId="{00000000-0000-0000-0000-000000000000}"/>
          </ac:spMkLst>
        </pc:spChg>
        <pc:picChg chg="mod">
          <ac:chgData name="Pilamunga, Charles D." userId="6cccb8f7-6328-4831-86d2-458e4a54dcca" providerId="ADAL" clId="{1CDE87C2-280C-4DB3-9125-576F0034AC25}" dt="2020-03-29T20:58:46.375" v="15" actId="1076"/>
          <ac:picMkLst>
            <pc:docMk/>
            <pc:sldMk cId="2468156309" sldId="265"/>
            <ac:picMk id="3" creationId="{00000000-0000-0000-0000-000000000000}"/>
          </ac:picMkLst>
        </pc:picChg>
      </pc:sldChg>
      <pc:sldChg chg="modSp mod">
        <pc:chgData name="Pilamunga, Charles D." userId="6cccb8f7-6328-4831-86d2-458e4a54dcca" providerId="ADAL" clId="{1CDE87C2-280C-4DB3-9125-576F0034AC25}" dt="2020-03-29T21:00:07.130" v="28" actId="1076"/>
        <pc:sldMkLst>
          <pc:docMk/>
          <pc:sldMk cId="1131908889" sldId="266"/>
        </pc:sldMkLst>
        <pc:spChg chg="mod">
          <ac:chgData name="Pilamunga, Charles D." userId="6cccb8f7-6328-4831-86d2-458e4a54dcca" providerId="ADAL" clId="{1CDE87C2-280C-4DB3-9125-576F0034AC25}" dt="2020-03-29T20:59:27.740" v="21" actId="122"/>
          <ac:spMkLst>
            <pc:docMk/>
            <pc:sldMk cId="1131908889" sldId="266"/>
            <ac:spMk id="2" creationId="{00000000-0000-0000-0000-000000000000}"/>
          </ac:spMkLst>
        </pc:spChg>
        <pc:spChg chg="mod">
          <ac:chgData name="Pilamunga, Charles D." userId="6cccb8f7-6328-4831-86d2-458e4a54dcca" providerId="ADAL" clId="{1CDE87C2-280C-4DB3-9125-576F0034AC25}" dt="2020-03-29T21:00:07.130" v="28" actId="1076"/>
          <ac:spMkLst>
            <pc:docMk/>
            <pc:sldMk cId="1131908889" sldId="266"/>
            <ac:spMk id="4" creationId="{00000000-0000-0000-0000-000000000000}"/>
          </ac:spMkLst>
        </pc:spChg>
        <pc:picChg chg="mod">
          <ac:chgData name="Pilamunga, Charles D." userId="6cccb8f7-6328-4831-86d2-458e4a54dcca" providerId="ADAL" clId="{1CDE87C2-280C-4DB3-9125-576F0034AC25}" dt="2020-03-29T20:59:41.723" v="24" actId="14100"/>
          <ac:picMkLst>
            <pc:docMk/>
            <pc:sldMk cId="1131908889" sldId="266"/>
            <ac:picMk id="3" creationId="{00000000-0000-0000-0000-000000000000}"/>
          </ac:picMkLst>
        </pc:picChg>
      </pc:sldChg>
      <pc:sldChg chg="modSp mod">
        <pc:chgData name="Pilamunga, Charles D." userId="6cccb8f7-6328-4831-86d2-458e4a54dcca" providerId="ADAL" clId="{1CDE87C2-280C-4DB3-9125-576F0034AC25}" dt="2020-03-29T21:00:28.803" v="29" actId="33524"/>
        <pc:sldMkLst>
          <pc:docMk/>
          <pc:sldMk cId="811624132" sldId="268"/>
        </pc:sldMkLst>
        <pc:spChg chg="mod">
          <ac:chgData name="Pilamunga, Charles D." userId="6cccb8f7-6328-4831-86d2-458e4a54dcca" providerId="ADAL" clId="{1CDE87C2-280C-4DB3-9125-576F0034AC25}" dt="2020-03-29T21:00:28.803" v="29" actId="33524"/>
          <ac:spMkLst>
            <pc:docMk/>
            <pc:sldMk cId="811624132" sldId="268"/>
            <ac:spMk id="3" creationId="{00000000-0000-0000-0000-000000000000}"/>
          </ac:spMkLst>
        </pc:spChg>
      </pc:sldChg>
      <pc:sldChg chg="modSp mod">
        <pc:chgData name="Pilamunga, Charles D." userId="6cccb8f7-6328-4831-86d2-458e4a54dcca" providerId="ADAL" clId="{1CDE87C2-280C-4DB3-9125-576F0034AC25}" dt="2020-03-29T21:26:55.402" v="41" actId="1076"/>
        <pc:sldMkLst>
          <pc:docMk/>
          <pc:sldMk cId="2098575694" sldId="269"/>
        </pc:sldMkLst>
        <pc:spChg chg="mod">
          <ac:chgData name="Pilamunga, Charles D." userId="6cccb8f7-6328-4831-86d2-458e4a54dcca" providerId="ADAL" clId="{1CDE87C2-280C-4DB3-9125-576F0034AC25}" dt="2020-03-29T21:26:22.702" v="32" actId="122"/>
          <ac:spMkLst>
            <pc:docMk/>
            <pc:sldMk cId="2098575694" sldId="269"/>
            <ac:spMk id="2" creationId="{00000000-0000-0000-0000-000000000000}"/>
          </ac:spMkLst>
        </pc:spChg>
        <pc:spChg chg="mod">
          <ac:chgData name="Pilamunga, Charles D." userId="6cccb8f7-6328-4831-86d2-458e4a54dcca" providerId="ADAL" clId="{1CDE87C2-280C-4DB3-9125-576F0034AC25}" dt="2020-03-29T21:26:55.402" v="41" actId="1076"/>
          <ac:spMkLst>
            <pc:docMk/>
            <pc:sldMk cId="2098575694" sldId="269"/>
            <ac:spMk id="4" creationId="{00000000-0000-0000-0000-000000000000}"/>
          </ac:spMkLst>
        </pc:spChg>
        <pc:picChg chg="mod">
          <ac:chgData name="Pilamunga, Charles D." userId="6cccb8f7-6328-4831-86d2-458e4a54dcca" providerId="ADAL" clId="{1CDE87C2-280C-4DB3-9125-576F0034AC25}" dt="2020-03-29T21:26:37.105" v="37" actId="14100"/>
          <ac:picMkLst>
            <pc:docMk/>
            <pc:sldMk cId="2098575694" sldId="269"/>
            <ac:picMk id="3" creationId="{00000000-0000-0000-0000-000000000000}"/>
          </ac:picMkLst>
        </pc:picChg>
      </pc:sldChg>
      <pc:sldChg chg="modSp mod">
        <pc:chgData name="Pilamunga, Charles D." userId="6cccb8f7-6328-4831-86d2-458e4a54dcca" providerId="ADAL" clId="{1CDE87C2-280C-4DB3-9125-576F0034AC25}" dt="2020-03-29T21:28:30.958" v="42" actId="122"/>
        <pc:sldMkLst>
          <pc:docMk/>
          <pc:sldMk cId="2357568616" sldId="271"/>
        </pc:sldMkLst>
        <pc:spChg chg="mod">
          <ac:chgData name="Pilamunga, Charles D." userId="6cccb8f7-6328-4831-86d2-458e4a54dcca" providerId="ADAL" clId="{1CDE87C2-280C-4DB3-9125-576F0034AC25}" dt="2020-03-29T21:28:30.958" v="42" actId="122"/>
          <ac:spMkLst>
            <pc:docMk/>
            <pc:sldMk cId="2357568616" sldId="271"/>
            <ac:spMk id="2" creationId="{00000000-0000-0000-0000-000000000000}"/>
          </ac:spMkLst>
        </pc:spChg>
      </pc:sldChg>
      <pc:sldChg chg="modSp mod">
        <pc:chgData name="Pilamunga, Charles D." userId="6cccb8f7-6328-4831-86d2-458e4a54dcca" providerId="ADAL" clId="{1CDE87C2-280C-4DB3-9125-576F0034AC25}" dt="2020-03-29T21:29:06.387" v="49" actId="255"/>
        <pc:sldMkLst>
          <pc:docMk/>
          <pc:sldMk cId="688591411" sldId="272"/>
        </pc:sldMkLst>
        <pc:spChg chg="mod">
          <ac:chgData name="Pilamunga, Charles D." userId="6cccb8f7-6328-4831-86d2-458e4a54dcca" providerId="ADAL" clId="{1CDE87C2-280C-4DB3-9125-576F0034AC25}" dt="2020-03-29T21:28:45.606" v="45" actId="122"/>
          <ac:spMkLst>
            <pc:docMk/>
            <pc:sldMk cId="688591411" sldId="272"/>
            <ac:spMk id="2" creationId="{00000000-0000-0000-0000-000000000000}"/>
          </ac:spMkLst>
        </pc:spChg>
        <pc:spChg chg="mod">
          <ac:chgData name="Pilamunga, Charles D." userId="6cccb8f7-6328-4831-86d2-458e4a54dcca" providerId="ADAL" clId="{1CDE87C2-280C-4DB3-9125-576F0034AC25}" dt="2020-03-29T21:29:06.387" v="49" actId="255"/>
          <ac:spMkLst>
            <pc:docMk/>
            <pc:sldMk cId="688591411" sldId="272"/>
            <ac:spMk id="4" creationId="{00000000-0000-0000-0000-000000000000}"/>
          </ac:spMkLst>
        </pc:spChg>
        <pc:picChg chg="mod">
          <ac:chgData name="Pilamunga, Charles D." userId="6cccb8f7-6328-4831-86d2-458e4a54dcca" providerId="ADAL" clId="{1CDE87C2-280C-4DB3-9125-576F0034AC25}" dt="2020-03-29T21:28:54.155" v="47" actId="14100"/>
          <ac:picMkLst>
            <pc:docMk/>
            <pc:sldMk cId="688591411" sldId="272"/>
            <ac:picMk id="3" creationId="{00000000-0000-0000-0000-000000000000}"/>
          </ac:picMkLst>
        </pc:picChg>
      </pc:sldChg>
      <pc:sldChg chg="modSp mod">
        <pc:chgData name="Pilamunga, Charles D." userId="6cccb8f7-6328-4831-86d2-458e4a54dcca" providerId="ADAL" clId="{1CDE87C2-280C-4DB3-9125-576F0034AC25}" dt="2020-03-29T21:29:28.672" v="52" actId="1076"/>
        <pc:sldMkLst>
          <pc:docMk/>
          <pc:sldMk cId="1743396004" sldId="273"/>
        </pc:sldMkLst>
        <pc:spChg chg="mod">
          <ac:chgData name="Pilamunga, Charles D." userId="6cccb8f7-6328-4831-86d2-458e4a54dcca" providerId="ADAL" clId="{1CDE87C2-280C-4DB3-9125-576F0034AC25}" dt="2020-03-29T21:29:28.672" v="52" actId="1076"/>
          <ac:spMkLst>
            <pc:docMk/>
            <pc:sldMk cId="1743396004" sldId="273"/>
            <ac:spMk id="4" creationId="{00000000-0000-0000-0000-000000000000}"/>
          </ac:spMkLst>
        </pc:spChg>
      </pc:sldChg>
      <pc:sldChg chg="modSp mod">
        <pc:chgData name="Pilamunga, Charles D." userId="6cccb8f7-6328-4831-86d2-458e4a54dcca" providerId="ADAL" clId="{1CDE87C2-280C-4DB3-9125-576F0034AC25}" dt="2020-03-29T21:30:34.527" v="53" actId="33524"/>
        <pc:sldMkLst>
          <pc:docMk/>
          <pc:sldMk cId="2545405320" sldId="275"/>
        </pc:sldMkLst>
        <pc:spChg chg="mod">
          <ac:chgData name="Pilamunga, Charles D." userId="6cccb8f7-6328-4831-86d2-458e4a54dcca" providerId="ADAL" clId="{1CDE87C2-280C-4DB3-9125-576F0034AC25}" dt="2020-03-29T21:30:34.527" v="53" actId="33524"/>
          <ac:spMkLst>
            <pc:docMk/>
            <pc:sldMk cId="2545405320" sldId="275"/>
            <ac:spMk id="3" creationId="{00000000-0000-0000-0000-000000000000}"/>
          </ac:spMkLst>
        </pc:spChg>
      </pc:sldChg>
      <pc:sldChg chg="modSp mod">
        <pc:chgData name="Pilamunga, Charles D." userId="6cccb8f7-6328-4831-86d2-458e4a54dcca" providerId="ADAL" clId="{1CDE87C2-280C-4DB3-9125-576F0034AC25}" dt="2020-03-29T21:31:33.995" v="62" actId="255"/>
        <pc:sldMkLst>
          <pc:docMk/>
          <pc:sldMk cId="2939358964" sldId="276"/>
        </pc:sldMkLst>
        <pc:spChg chg="mod">
          <ac:chgData name="Pilamunga, Charles D." userId="6cccb8f7-6328-4831-86d2-458e4a54dcca" providerId="ADAL" clId="{1CDE87C2-280C-4DB3-9125-576F0034AC25}" dt="2020-03-29T21:30:52.649" v="56" actId="122"/>
          <ac:spMkLst>
            <pc:docMk/>
            <pc:sldMk cId="2939358964" sldId="276"/>
            <ac:spMk id="2" creationId="{00000000-0000-0000-0000-000000000000}"/>
          </ac:spMkLst>
        </pc:spChg>
        <pc:spChg chg="mod">
          <ac:chgData name="Pilamunga, Charles D." userId="6cccb8f7-6328-4831-86d2-458e4a54dcca" providerId="ADAL" clId="{1CDE87C2-280C-4DB3-9125-576F0034AC25}" dt="2020-03-29T21:31:33.995" v="62" actId="255"/>
          <ac:spMkLst>
            <pc:docMk/>
            <pc:sldMk cId="2939358964" sldId="276"/>
            <ac:spMk id="4" creationId="{00000000-0000-0000-0000-000000000000}"/>
          </ac:spMkLst>
        </pc:spChg>
        <pc:picChg chg="mod">
          <ac:chgData name="Pilamunga, Charles D." userId="6cccb8f7-6328-4831-86d2-458e4a54dcca" providerId="ADAL" clId="{1CDE87C2-280C-4DB3-9125-576F0034AC25}" dt="2020-03-29T21:31:19.643" v="61" actId="14100"/>
          <ac:picMkLst>
            <pc:docMk/>
            <pc:sldMk cId="2939358964" sldId="276"/>
            <ac:picMk id="3" creationId="{00000000-0000-0000-0000-000000000000}"/>
          </ac:picMkLst>
        </pc:picChg>
      </pc:sldChg>
      <pc:sldChg chg="modSp mod">
        <pc:chgData name="Pilamunga, Charles D." userId="6cccb8f7-6328-4831-86d2-458e4a54dcca" providerId="ADAL" clId="{1CDE87C2-280C-4DB3-9125-576F0034AC25}" dt="2020-03-29T21:33:46.080" v="69" actId="255"/>
        <pc:sldMkLst>
          <pc:docMk/>
          <pc:sldMk cId="2463363119" sldId="279"/>
        </pc:sldMkLst>
        <pc:spChg chg="mod">
          <ac:chgData name="Pilamunga, Charles D." userId="6cccb8f7-6328-4831-86d2-458e4a54dcca" providerId="ADAL" clId="{1CDE87C2-280C-4DB3-9125-576F0034AC25}" dt="2020-03-29T21:33:26.097" v="65" actId="1076"/>
          <ac:spMkLst>
            <pc:docMk/>
            <pc:sldMk cId="2463363119" sldId="279"/>
            <ac:spMk id="2" creationId="{00000000-0000-0000-0000-000000000000}"/>
          </ac:spMkLst>
        </pc:spChg>
        <pc:spChg chg="mod">
          <ac:chgData name="Pilamunga, Charles D." userId="6cccb8f7-6328-4831-86d2-458e4a54dcca" providerId="ADAL" clId="{1CDE87C2-280C-4DB3-9125-576F0034AC25}" dt="2020-03-29T21:33:46.080" v="69" actId="255"/>
          <ac:spMkLst>
            <pc:docMk/>
            <pc:sldMk cId="2463363119" sldId="279"/>
            <ac:spMk id="4" creationId="{00000000-0000-0000-0000-000000000000}"/>
          </ac:spMkLst>
        </pc:spChg>
        <pc:picChg chg="mod">
          <ac:chgData name="Pilamunga, Charles D." userId="6cccb8f7-6328-4831-86d2-458e4a54dcca" providerId="ADAL" clId="{1CDE87C2-280C-4DB3-9125-576F0034AC25}" dt="2020-03-29T21:33:35.415" v="67" actId="14100"/>
          <ac:picMkLst>
            <pc:docMk/>
            <pc:sldMk cId="2463363119" sldId="279"/>
            <ac:picMk id="3" creationId="{00000000-0000-0000-0000-000000000000}"/>
          </ac:picMkLst>
        </pc:picChg>
      </pc:sldChg>
      <pc:sldChg chg="modSp mod">
        <pc:chgData name="Pilamunga, Charles D." userId="6cccb8f7-6328-4831-86d2-458e4a54dcca" providerId="ADAL" clId="{1CDE87C2-280C-4DB3-9125-576F0034AC25}" dt="2020-03-29T21:34:37.865" v="78" actId="1076"/>
        <pc:sldMkLst>
          <pc:docMk/>
          <pc:sldMk cId="2326268020" sldId="281"/>
        </pc:sldMkLst>
        <pc:spChg chg="mod">
          <ac:chgData name="Pilamunga, Charles D." userId="6cccb8f7-6328-4831-86d2-458e4a54dcca" providerId="ADAL" clId="{1CDE87C2-280C-4DB3-9125-576F0034AC25}" dt="2020-03-29T21:34:15.088" v="74" actId="122"/>
          <ac:spMkLst>
            <pc:docMk/>
            <pc:sldMk cId="2326268020" sldId="281"/>
            <ac:spMk id="2" creationId="{00000000-0000-0000-0000-000000000000}"/>
          </ac:spMkLst>
        </pc:spChg>
        <pc:spChg chg="mod">
          <ac:chgData name="Pilamunga, Charles D." userId="6cccb8f7-6328-4831-86d2-458e4a54dcca" providerId="ADAL" clId="{1CDE87C2-280C-4DB3-9125-576F0034AC25}" dt="2020-03-29T21:34:37.865" v="78" actId="1076"/>
          <ac:spMkLst>
            <pc:docMk/>
            <pc:sldMk cId="2326268020" sldId="281"/>
            <ac:spMk id="4" creationId="{00000000-0000-0000-0000-000000000000}"/>
          </ac:spMkLst>
        </pc:spChg>
        <pc:picChg chg="mod">
          <ac:chgData name="Pilamunga, Charles D." userId="6cccb8f7-6328-4831-86d2-458e4a54dcca" providerId="ADAL" clId="{1CDE87C2-280C-4DB3-9125-576F0034AC25}" dt="2020-03-29T21:34:20.383" v="75" actId="1076"/>
          <ac:picMkLst>
            <pc:docMk/>
            <pc:sldMk cId="2326268020" sldId="281"/>
            <ac:picMk id="3" creationId="{00000000-0000-0000-0000-000000000000}"/>
          </ac:picMkLst>
        </pc:picChg>
      </pc:sldChg>
      <pc:sldChg chg="modSp mod">
        <pc:chgData name="Pilamunga, Charles D." userId="6cccb8f7-6328-4831-86d2-458e4a54dcca" providerId="ADAL" clId="{1CDE87C2-280C-4DB3-9125-576F0034AC25}" dt="2020-03-29T21:35:19.666" v="84" actId="14100"/>
        <pc:sldMkLst>
          <pc:docMk/>
          <pc:sldMk cId="2419242686" sldId="284"/>
        </pc:sldMkLst>
        <pc:spChg chg="mod">
          <ac:chgData name="Pilamunga, Charles D." userId="6cccb8f7-6328-4831-86d2-458e4a54dcca" providerId="ADAL" clId="{1CDE87C2-280C-4DB3-9125-576F0034AC25}" dt="2020-03-29T21:35:02.818" v="81" actId="14100"/>
          <ac:spMkLst>
            <pc:docMk/>
            <pc:sldMk cId="2419242686" sldId="284"/>
            <ac:spMk id="2" creationId="{00000000-0000-0000-0000-000000000000}"/>
          </ac:spMkLst>
        </pc:spChg>
        <pc:spChg chg="mod">
          <ac:chgData name="Pilamunga, Charles D." userId="6cccb8f7-6328-4831-86d2-458e4a54dcca" providerId="ADAL" clId="{1CDE87C2-280C-4DB3-9125-576F0034AC25}" dt="2020-03-29T21:35:19.666" v="84" actId="14100"/>
          <ac:spMkLst>
            <pc:docMk/>
            <pc:sldMk cId="2419242686" sldId="284"/>
            <ac:spMk id="4" creationId="{00000000-0000-0000-0000-000000000000}"/>
          </ac:spMkLst>
        </pc:spChg>
        <pc:picChg chg="mod">
          <ac:chgData name="Pilamunga, Charles D." userId="6cccb8f7-6328-4831-86d2-458e4a54dcca" providerId="ADAL" clId="{1CDE87C2-280C-4DB3-9125-576F0034AC25}" dt="2020-03-29T21:35:07.297" v="82" actId="14100"/>
          <ac:picMkLst>
            <pc:docMk/>
            <pc:sldMk cId="2419242686" sldId="284"/>
            <ac:picMk id="3" creationId="{00000000-0000-0000-0000-000000000000}"/>
          </ac:picMkLst>
        </pc:picChg>
      </pc:sldChg>
      <pc:sldChg chg="modSp mod">
        <pc:chgData name="Pilamunga, Charles D." userId="6cccb8f7-6328-4831-86d2-458e4a54dcca" providerId="ADAL" clId="{1CDE87C2-280C-4DB3-9125-576F0034AC25}" dt="2020-03-29T21:36:12.774" v="93" actId="255"/>
        <pc:sldMkLst>
          <pc:docMk/>
          <pc:sldMk cId="4183899236" sldId="285"/>
        </pc:sldMkLst>
        <pc:spChg chg="mod">
          <ac:chgData name="Pilamunga, Charles D." userId="6cccb8f7-6328-4831-86d2-458e4a54dcca" providerId="ADAL" clId="{1CDE87C2-280C-4DB3-9125-576F0034AC25}" dt="2020-03-29T21:35:46.299" v="88" actId="1076"/>
          <ac:spMkLst>
            <pc:docMk/>
            <pc:sldMk cId="4183899236" sldId="285"/>
            <ac:spMk id="2" creationId="{00000000-0000-0000-0000-000000000000}"/>
          </ac:spMkLst>
        </pc:spChg>
        <pc:spChg chg="mod">
          <ac:chgData name="Pilamunga, Charles D." userId="6cccb8f7-6328-4831-86d2-458e4a54dcca" providerId="ADAL" clId="{1CDE87C2-280C-4DB3-9125-576F0034AC25}" dt="2020-03-29T21:36:12.774" v="93" actId="255"/>
          <ac:spMkLst>
            <pc:docMk/>
            <pc:sldMk cId="4183899236" sldId="285"/>
            <ac:spMk id="4" creationId="{00000000-0000-0000-0000-000000000000}"/>
          </ac:spMkLst>
        </pc:spChg>
        <pc:picChg chg="mod">
          <ac:chgData name="Pilamunga, Charles D." userId="6cccb8f7-6328-4831-86d2-458e4a54dcca" providerId="ADAL" clId="{1CDE87C2-280C-4DB3-9125-576F0034AC25}" dt="2020-03-29T21:35:59.113" v="91" actId="14100"/>
          <ac:picMkLst>
            <pc:docMk/>
            <pc:sldMk cId="4183899236" sldId="285"/>
            <ac:picMk id="3"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19109C-D2E2-4F81-ACCB-E9AD9E44E5D0}" type="datetimeFigureOut">
              <a:rPr lang="en-US" smtClean="0"/>
              <a:t>3/29/2020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952173-7893-4AA6-B91D-47E34648D3BB}" type="slidenum">
              <a:rPr lang="en-US" smtClean="0"/>
              <a:t>‹#›</a:t>
            </a:fld>
            <a:endParaRPr lang="en-US"/>
          </a:p>
        </p:txBody>
      </p:sp>
    </p:spTree>
    <p:extLst>
      <p:ext uri="{BB962C8B-B14F-4D97-AF65-F5344CB8AC3E}">
        <p14:creationId xmlns:p14="http://schemas.microsoft.com/office/powerpoint/2010/main" val="26814155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952173-7893-4AA6-B91D-47E34648D3BB}" type="slidenum">
              <a:rPr lang="en-US" smtClean="0"/>
              <a:t>15</a:t>
            </a:fld>
            <a:endParaRPr lang="en-US"/>
          </a:p>
        </p:txBody>
      </p:sp>
    </p:spTree>
    <p:extLst>
      <p:ext uri="{BB962C8B-B14F-4D97-AF65-F5344CB8AC3E}">
        <p14:creationId xmlns:p14="http://schemas.microsoft.com/office/powerpoint/2010/main" val="34386547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764F0A5-BF62-7F4B-9386-CCE938BDABAC}" type="datetimeFigureOut">
              <a:rPr lang="en-US" smtClean="0"/>
              <a:t>3/29/2020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2FDA79-993B-1D4A-988B-85710032E3EE}" type="slidenum">
              <a:rPr lang="en-US" smtClean="0"/>
              <a:t>‹#›</a:t>
            </a:fld>
            <a:endParaRPr lang="en-US"/>
          </a:p>
        </p:txBody>
      </p:sp>
    </p:spTree>
    <p:extLst>
      <p:ext uri="{BB962C8B-B14F-4D97-AF65-F5344CB8AC3E}">
        <p14:creationId xmlns:p14="http://schemas.microsoft.com/office/powerpoint/2010/main" val="11171049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F0A5-BF62-7F4B-9386-CCE938BDABAC}" type="datetimeFigureOut">
              <a:rPr lang="en-US" smtClean="0"/>
              <a:t>3/29/2020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2FDA79-993B-1D4A-988B-85710032E3EE}" type="slidenum">
              <a:rPr lang="en-US" smtClean="0"/>
              <a:t>‹#›</a:t>
            </a:fld>
            <a:endParaRPr lang="en-US"/>
          </a:p>
        </p:txBody>
      </p:sp>
    </p:spTree>
    <p:extLst>
      <p:ext uri="{BB962C8B-B14F-4D97-AF65-F5344CB8AC3E}">
        <p14:creationId xmlns:p14="http://schemas.microsoft.com/office/powerpoint/2010/main" val="1854220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F0A5-BF62-7F4B-9386-CCE938BDABAC}" type="datetimeFigureOut">
              <a:rPr lang="en-US" smtClean="0"/>
              <a:t>3/29/2020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2FDA79-993B-1D4A-988B-85710032E3EE}" type="slidenum">
              <a:rPr lang="en-US" smtClean="0"/>
              <a:t>‹#›</a:t>
            </a:fld>
            <a:endParaRPr lang="en-US"/>
          </a:p>
        </p:txBody>
      </p:sp>
    </p:spTree>
    <p:extLst>
      <p:ext uri="{BB962C8B-B14F-4D97-AF65-F5344CB8AC3E}">
        <p14:creationId xmlns:p14="http://schemas.microsoft.com/office/powerpoint/2010/main" val="25345588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F0A5-BF62-7F4B-9386-CCE938BDABAC}" type="datetimeFigureOut">
              <a:rPr lang="en-US" smtClean="0"/>
              <a:t>3/29/2020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2FDA79-993B-1D4A-988B-85710032E3EE}" type="slidenum">
              <a:rPr lang="en-US" smtClean="0"/>
              <a:t>‹#›</a:t>
            </a:fld>
            <a:endParaRPr lang="en-US"/>
          </a:p>
        </p:txBody>
      </p:sp>
    </p:spTree>
    <p:extLst>
      <p:ext uri="{BB962C8B-B14F-4D97-AF65-F5344CB8AC3E}">
        <p14:creationId xmlns:p14="http://schemas.microsoft.com/office/powerpoint/2010/main" val="14912950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F0A5-BF62-7F4B-9386-CCE938BDABAC}" type="datetimeFigureOut">
              <a:rPr lang="en-US" smtClean="0"/>
              <a:t>3/29/2020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2FDA79-993B-1D4A-988B-85710032E3EE}" type="slidenum">
              <a:rPr lang="en-US" smtClean="0"/>
              <a:t>‹#›</a:t>
            </a:fld>
            <a:endParaRPr lang="en-US"/>
          </a:p>
        </p:txBody>
      </p:sp>
    </p:spTree>
    <p:extLst>
      <p:ext uri="{BB962C8B-B14F-4D97-AF65-F5344CB8AC3E}">
        <p14:creationId xmlns:p14="http://schemas.microsoft.com/office/powerpoint/2010/main" val="3108082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F0A5-BF62-7F4B-9386-CCE938BDABAC}" type="datetimeFigureOut">
              <a:rPr lang="en-US" smtClean="0"/>
              <a:t>3/29/2020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2FDA79-993B-1D4A-988B-85710032E3EE}" type="slidenum">
              <a:rPr lang="en-US" smtClean="0"/>
              <a:t>‹#›</a:t>
            </a:fld>
            <a:endParaRPr lang="en-US"/>
          </a:p>
        </p:txBody>
      </p:sp>
    </p:spTree>
    <p:extLst>
      <p:ext uri="{BB962C8B-B14F-4D97-AF65-F5344CB8AC3E}">
        <p14:creationId xmlns:p14="http://schemas.microsoft.com/office/powerpoint/2010/main" val="3816633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F0A5-BF62-7F4B-9386-CCE938BDABAC}" type="datetimeFigureOut">
              <a:rPr lang="en-US" smtClean="0"/>
              <a:t>3/29/2020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B2FDA79-993B-1D4A-988B-85710032E3EE}" type="slidenum">
              <a:rPr lang="en-US" smtClean="0"/>
              <a:t>‹#›</a:t>
            </a:fld>
            <a:endParaRPr lang="en-US"/>
          </a:p>
        </p:txBody>
      </p:sp>
    </p:spTree>
    <p:extLst>
      <p:ext uri="{BB962C8B-B14F-4D97-AF65-F5344CB8AC3E}">
        <p14:creationId xmlns:p14="http://schemas.microsoft.com/office/powerpoint/2010/main" val="3041185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F0A5-BF62-7F4B-9386-CCE938BDABAC}" type="datetimeFigureOut">
              <a:rPr lang="en-US" smtClean="0"/>
              <a:t>3/29/2020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B2FDA79-993B-1D4A-988B-85710032E3EE}" type="slidenum">
              <a:rPr lang="en-US" smtClean="0"/>
              <a:t>‹#›</a:t>
            </a:fld>
            <a:endParaRPr lang="en-US"/>
          </a:p>
        </p:txBody>
      </p:sp>
    </p:spTree>
    <p:extLst>
      <p:ext uri="{BB962C8B-B14F-4D97-AF65-F5344CB8AC3E}">
        <p14:creationId xmlns:p14="http://schemas.microsoft.com/office/powerpoint/2010/main" val="35181146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F0A5-BF62-7F4B-9386-CCE938BDABAC}" type="datetimeFigureOut">
              <a:rPr lang="en-US" smtClean="0"/>
              <a:t>3/29/2020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B2FDA79-993B-1D4A-988B-85710032E3EE}" type="slidenum">
              <a:rPr lang="en-US" smtClean="0"/>
              <a:t>‹#›</a:t>
            </a:fld>
            <a:endParaRPr lang="en-US"/>
          </a:p>
        </p:txBody>
      </p:sp>
    </p:spTree>
    <p:extLst>
      <p:ext uri="{BB962C8B-B14F-4D97-AF65-F5344CB8AC3E}">
        <p14:creationId xmlns:p14="http://schemas.microsoft.com/office/powerpoint/2010/main" val="2609722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764F0A5-BF62-7F4B-9386-CCE938BDABAC}" type="datetimeFigureOut">
              <a:rPr lang="en-US" smtClean="0"/>
              <a:t>3/29/2020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2FDA79-993B-1D4A-988B-85710032E3EE}" type="slidenum">
              <a:rPr lang="en-US" smtClean="0"/>
              <a:t>‹#›</a:t>
            </a:fld>
            <a:endParaRPr lang="en-US"/>
          </a:p>
        </p:txBody>
      </p:sp>
    </p:spTree>
    <p:extLst>
      <p:ext uri="{BB962C8B-B14F-4D97-AF65-F5344CB8AC3E}">
        <p14:creationId xmlns:p14="http://schemas.microsoft.com/office/powerpoint/2010/main" val="40165043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764F0A5-BF62-7F4B-9386-CCE938BDABAC}" type="datetimeFigureOut">
              <a:rPr lang="en-US" smtClean="0"/>
              <a:t>3/29/2020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2FDA79-993B-1D4A-988B-85710032E3EE}" type="slidenum">
              <a:rPr lang="en-US" smtClean="0"/>
              <a:t>‹#›</a:t>
            </a:fld>
            <a:endParaRPr lang="en-US"/>
          </a:p>
        </p:txBody>
      </p:sp>
    </p:spTree>
    <p:extLst>
      <p:ext uri="{BB962C8B-B14F-4D97-AF65-F5344CB8AC3E}">
        <p14:creationId xmlns:p14="http://schemas.microsoft.com/office/powerpoint/2010/main" val="10760333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F0A5-BF62-7F4B-9386-CCE938BDABAC}" type="datetimeFigureOut">
              <a:rPr lang="en-US" smtClean="0"/>
              <a:t>3/29/2020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2FDA79-993B-1D4A-988B-85710032E3EE}" type="slidenum">
              <a:rPr lang="en-US" smtClean="0"/>
              <a:t>‹#›</a:t>
            </a:fld>
            <a:endParaRPr lang="en-US"/>
          </a:p>
        </p:txBody>
      </p:sp>
    </p:spTree>
    <p:extLst>
      <p:ext uri="{BB962C8B-B14F-4D97-AF65-F5344CB8AC3E}">
        <p14:creationId xmlns:p14="http://schemas.microsoft.com/office/powerpoint/2010/main" val="6684279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381000" y="1397000"/>
            <a:ext cx="8039100" cy="1588"/>
          </a:xfrm>
          <a:prstGeom prst="line">
            <a:avLst/>
          </a:prstGeom>
          <a:ln>
            <a:solidFill>
              <a:srgbClr val="7F7F7F"/>
            </a:solidFill>
          </a:ln>
        </p:spPr>
        <p:style>
          <a:lnRef idx="2">
            <a:schemeClr val="accent1"/>
          </a:lnRef>
          <a:fillRef idx="0">
            <a:schemeClr val="accent1"/>
          </a:fillRef>
          <a:effectRef idx="1">
            <a:schemeClr val="accent1"/>
          </a:effectRef>
          <a:fontRef idx="minor">
            <a:schemeClr val="tx1"/>
          </a:fontRef>
        </p:style>
      </p:cxnSp>
      <p:pic>
        <p:nvPicPr>
          <p:cNvPr id="4" name="Picture 3" descr="HSWH_SC_L01_R1050534_FUL.png"/>
          <p:cNvPicPr>
            <a:picLocks/>
          </p:cNvPicPr>
          <p:nvPr/>
        </p:nvPicPr>
        <p:blipFill>
          <a:blip r:embed="rId2">
            <a:extLst>
              <a:ext uri="{28A0092B-C50C-407E-A947-70E740481C1C}">
                <a14:useLocalDpi xmlns:a14="http://schemas.microsoft.com/office/drawing/2010/main" val="0"/>
              </a:ext>
            </a:extLst>
          </a:blip>
          <a:stretch>
            <a:fillRect/>
          </a:stretch>
        </p:blipFill>
        <p:spPr>
          <a:xfrm>
            <a:off x="381000" y="1524000"/>
            <a:ext cx="8280400" cy="4178300"/>
          </a:xfrm>
          <a:prstGeom prst="rect">
            <a:avLst/>
          </a:prstGeom>
        </p:spPr>
      </p:pic>
      <p:sp>
        <p:nvSpPr>
          <p:cNvPr id="5" name="TextBox 4"/>
          <p:cNvSpPr txBox="1"/>
          <p:nvPr/>
        </p:nvSpPr>
        <p:spPr>
          <a:xfrm>
            <a:off x="279400" y="486920"/>
            <a:ext cx="8864600" cy="830997"/>
          </a:xfrm>
          <a:prstGeom prst="rect">
            <a:avLst/>
          </a:prstGeom>
          <a:noFill/>
        </p:spPr>
        <p:txBody>
          <a:bodyPr vert="horz" wrap="square" rtlCol="0">
            <a:spAutoFit/>
          </a:bodyPr>
          <a:lstStyle/>
          <a:p>
            <a:r>
              <a:rPr lang="en-US" sz="2400" b="1" dirty="0">
                <a:solidFill>
                  <a:srgbClr val="DA0202"/>
                </a:solidFill>
              </a:rPr>
              <a:t>The Industrial Revolution (1750–1914)</a:t>
            </a:r>
            <a:r>
              <a:rPr lang="en-US" sz="2400" dirty="0">
                <a:solidFill>
                  <a:srgbClr val="DA0202"/>
                </a:solidFill>
              </a:rPr>
              <a:t> </a:t>
            </a:r>
          </a:p>
          <a:p>
            <a:r>
              <a:rPr lang="en-US" sz="2400" b="1" dirty="0"/>
              <a:t>Topic 7 Lesson 1 </a:t>
            </a:r>
            <a:r>
              <a:rPr lang="en-US" sz="2400" dirty="0"/>
              <a:t>The Industrial Revolution Begins </a:t>
            </a:r>
          </a:p>
        </p:txBody>
      </p:sp>
    </p:spTree>
    <p:extLst>
      <p:ext uri="{BB962C8B-B14F-4D97-AF65-F5344CB8AC3E}">
        <p14:creationId xmlns:p14="http://schemas.microsoft.com/office/powerpoint/2010/main" val="18962559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263525"/>
            <a:ext cx="8693150" cy="461665"/>
          </a:xfrm>
          <a:prstGeom prst="rect">
            <a:avLst/>
          </a:prstGeom>
          <a:noFill/>
        </p:spPr>
        <p:txBody>
          <a:bodyPr vert="horz" wrap="square" rtlCol="0">
            <a:spAutoFit/>
          </a:bodyPr>
          <a:lstStyle/>
          <a:p>
            <a:pPr algn="ctr"/>
            <a:r>
              <a:rPr lang="en-US" sz="2400" b="1" dirty="0">
                <a:solidFill>
                  <a:srgbClr val="0072BC"/>
                </a:solidFill>
              </a:rPr>
              <a:t>Coal, Steam, and the Energy Revolution</a:t>
            </a:r>
          </a:p>
        </p:txBody>
      </p:sp>
      <p:sp>
        <p:nvSpPr>
          <p:cNvPr id="3" name="TextBox 2"/>
          <p:cNvSpPr txBox="1"/>
          <p:nvPr/>
        </p:nvSpPr>
        <p:spPr>
          <a:xfrm>
            <a:off x="279400" y="1045001"/>
            <a:ext cx="8693150" cy="2677656"/>
          </a:xfrm>
          <a:prstGeom prst="rect">
            <a:avLst/>
          </a:prstGeom>
          <a:noFill/>
        </p:spPr>
        <p:txBody>
          <a:bodyPr vert="horz" wrap="square" rtlCol="0">
            <a:spAutoFit/>
          </a:bodyPr>
          <a:lstStyle/>
          <a:p>
            <a:pPr algn="ctr"/>
            <a:r>
              <a:rPr lang="en-US" sz="2400" dirty="0"/>
              <a:t>James Watt and the Steam Engine</a:t>
            </a:r>
          </a:p>
          <a:p>
            <a:pPr marL="342900" indent="-342900">
              <a:buFont typeface="Arial" panose="020B0604020202020204" pitchFamily="34" charset="0"/>
              <a:buChar char="•"/>
            </a:pPr>
            <a:r>
              <a:rPr lang="en-US" sz="2400" dirty="0"/>
              <a:t>1712 Thomas Newcomen developed a steam engine. </a:t>
            </a:r>
          </a:p>
          <a:p>
            <a:pPr marL="342900" indent="-342900">
              <a:buFont typeface="Arial" panose="020B0604020202020204" pitchFamily="34" charset="0"/>
              <a:buChar char="•"/>
            </a:pPr>
            <a:r>
              <a:rPr lang="en-US" sz="2400" dirty="0"/>
              <a:t>1764 James Watt improves on Thomas design to make it more efficient and it will later on power machines, trains, steamships</a:t>
            </a:r>
          </a:p>
          <a:p>
            <a:pPr algn="ctr"/>
            <a:r>
              <a:rPr lang="en-US" sz="2400" dirty="0"/>
              <a:t>Producing Better Iron</a:t>
            </a:r>
          </a:p>
          <a:p>
            <a:pPr marL="342900" indent="-342900">
              <a:buFont typeface="Arial" panose="020B0604020202020204" pitchFamily="34" charset="0"/>
              <a:buChar char="•"/>
            </a:pPr>
            <a:r>
              <a:rPr lang="en-US" sz="2400" dirty="0"/>
              <a:t>1709 Abraham Darby will use coal instead of charcoal to smelt iron. This will produce less expensive and better-quality iron </a:t>
            </a:r>
          </a:p>
        </p:txBody>
      </p:sp>
    </p:spTree>
    <p:extLst>
      <p:ext uri="{BB962C8B-B14F-4D97-AF65-F5344CB8AC3E}">
        <p14:creationId xmlns:p14="http://schemas.microsoft.com/office/powerpoint/2010/main" val="8116241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4106" y="203424"/>
            <a:ext cx="8695788" cy="461665"/>
          </a:xfrm>
          <a:prstGeom prst="rect">
            <a:avLst/>
          </a:prstGeom>
          <a:noFill/>
        </p:spPr>
        <p:txBody>
          <a:bodyPr vert="horz" wrap="square" rtlCol="0">
            <a:spAutoFit/>
          </a:bodyPr>
          <a:lstStyle/>
          <a:p>
            <a:pPr algn="ctr"/>
            <a:r>
              <a:rPr lang="en-US" sz="2400" b="1" dirty="0">
                <a:solidFill>
                  <a:srgbClr val="0072BC"/>
                </a:solidFill>
              </a:rPr>
              <a:t>Coal, Steam, and the Energy Revolution</a:t>
            </a:r>
          </a:p>
        </p:txBody>
      </p:sp>
      <p:pic>
        <p:nvPicPr>
          <p:cNvPr id="3" name="Picture 2" descr="HSWH_SC_L01_R1050688_FUL.png"/>
          <p:cNvPicPr>
            <a:picLocks/>
          </p:cNvPicPr>
          <p:nvPr/>
        </p:nvPicPr>
        <p:blipFill>
          <a:blip r:embed="rId2">
            <a:extLst>
              <a:ext uri="{28A0092B-C50C-407E-A947-70E740481C1C}">
                <a14:useLocalDpi xmlns:a14="http://schemas.microsoft.com/office/drawing/2010/main" val="0"/>
              </a:ext>
            </a:extLst>
          </a:blip>
          <a:stretch>
            <a:fillRect/>
          </a:stretch>
        </p:blipFill>
        <p:spPr>
          <a:xfrm>
            <a:off x="279400" y="665089"/>
            <a:ext cx="8512907" cy="4961988"/>
          </a:xfrm>
          <a:prstGeom prst="rect">
            <a:avLst/>
          </a:prstGeom>
        </p:spPr>
      </p:pic>
      <p:sp>
        <p:nvSpPr>
          <p:cNvPr id="4" name="TextBox 3"/>
          <p:cNvSpPr txBox="1"/>
          <p:nvPr/>
        </p:nvSpPr>
        <p:spPr>
          <a:xfrm>
            <a:off x="279400" y="5685079"/>
            <a:ext cx="8640494" cy="1015663"/>
          </a:xfrm>
          <a:prstGeom prst="rect">
            <a:avLst/>
          </a:prstGeom>
          <a:noFill/>
        </p:spPr>
        <p:txBody>
          <a:bodyPr vert="horz" wrap="square" rtlCol="0">
            <a:spAutoFit/>
          </a:bodyPr>
          <a:lstStyle/>
          <a:p>
            <a:r>
              <a:rPr lang="en-US" sz="2000" dirty="0"/>
              <a:t>Watt’s engine used steam and atmospheric pressure to power pistons and rods that moved machinery. It had a separate condenser to keep the water hot, conserving energy.</a:t>
            </a:r>
          </a:p>
        </p:txBody>
      </p:sp>
    </p:spTree>
    <p:extLst>
      <p:ext uri="{BB962C8B-B14F-4D97-AF65-F5344CB8AC3E}">
        <p14:creationId xmlns:p14="http://schemas.microsoft.com/office/powerpoint/2010/main" val="20985756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5599" y="292100"/>
            <a:ext cx="8588375" cy="461665"/>
          </a:xfrm>
          <a:prstGeom prst="rect">
            <a:avLst/>
          </a:prstGeom>
          <a:noFill/>
        </p:spPr>
        <p:txBody>
          <a:bodyPr vert="horz" wrap="square" rtlCol="0">
            <a:spAutoFit/>
          </a:bodyPr>
          <a:lstStyle/>
          <a:p>
            <a:pPr algn="ctr"/>
            <a:r>
              <a:rPr lang="en-US" sz="2400" b="1" dirty="0">
                <a:solidFill>
                  <a:srgbClr val="0072BC"/>
                </a:solidFill>
              </a:rPr>
              <a:t>Why Did the Industrial Revolution Start in Britain?</a:t>
            </a:r>
          </a:p>
        </p:txBody>
      </p:sp>
      <p:sp>
        <p:nvSpPr>
          <p:cNvPr id="3" name="TextBox 2"/>
          <p:cNvSpPr txBox="1"/>
          <p:nvPr/>
        </p:nvSpPr>
        <p:spPr>
          <a:xfrm>
            <a:off x="279400" y="1031875"/>
            <a:ext cx="8664574" cy="5632311"/>
          </a:xfrm>
          <a:prstGeom prst="rect">
            <a:avLst/>
          </a:prstGeom>
          <a:noFill/>
        </p:spPr>
        <p:txBody>
          <a:bodyPr vert="horz" wrap="square" rtlCol="0">
            <a:spAutoFit/>
          </a:bodyPr>
          <a:lstStyle/>
          <a:p>
            <a:pPr algn="ctr"/>
            <a:r>
              <a:rPr lang="en-US" sz="2400" dirty="0"/>
              <a:t>Natural Resources and Geography</a:t>
            </a:r>
          </a:p>
          <a:p>
            <a:pPr marL="342900" lvl="0" indent="-342900">
              <a:buFont typeface="Arial" panose="020B0604020202020204" pitchFamily="34" charset="0"/>
              <a:buChar char="•"/>
            </a:pPr>
            <a:r>
              <a:rPr lang="en-US" sz="2400" dirty="0"/>
              <a:t>Britain has lots of iron and coal to help build and fuel engines and machines.</a:t>
            </a:r>
            <a:r>
              <a:rPr lang="en-US" sz="2400" dirty="0">
                <a:solidFill>
                  <a:prstClr val="black"/>
                </a:solidFill>
              </a:rPr>
              <a:t> They also have a lot of ports and rivers to help with trade and provide water power </a:t>
            </a:r>
            <a:endParaRPr lang="en-US" sz="2400" dirty="0"/>
          </a:p>
          <a:p>
            <a:pPr algn="ctr"/>
            <a:r>
              <a:rPr lang="en-US" sz="2400" dirty="0"/>
              <a:t>Labor and Capital</a:t>
            </a:r>
          </a:p>
          <a:p>
            <a:pPr marL="342900" indent="-342900">
              <a:buFont typeface="Arial" panose="020B0604020202020204" pitchFamily="34" charset="0"/>
              <a:buChar char="•"/>
            </a:pPr>
            <a:r>
              <a:rPr lang="en-US" sz="2400" dirty="0"/>
              <a:t>Britain will have more labor from the population boom and from the agricultural improvements that needed less workers</a:t>
            </a:r>
          </a:p>
          <a:p>
            <a:pPr marL="342900" indent="-342900">
              <a:buFont typeface="Arial" panose="020B0604020202020204" pitchFamily="34" charset="0"/>
              <a:buChar char="•"/>
            </a:pPr>
            <a:r>
              <a:rPr lang="en-US" sz="2400" dirty="0"/>
              <a:t>Capital will come from many different people who made money in overseas trade </a:t>
            </a:r>
          </a:p>
          <a:p>
            <a:pPr algn="ctr"/>
            <a:r>
              <a:rPr lang="en-US" sz="2400" dirty="0"/>
              <a:t>Entrepreneurs and Inventors</a:t>
            </a:r>
          </a:p>
          <a:p>
            <a:pPr marL="342900" indent="-342900">
              <a:buFont typeface="Arial" panose="020B0604020202020204" pitchFamily="34" charset="0"/>
              <a:buChar char="•"/>
            </a:pPr>
            <a:r>
              <a:rPr lang="en-US" sz="2400" dirty="0"/>
              <a:t>Britain will have plenty of mechanics who will invent new things and entrepreneurs who will take risks </a:t>
            </a:r>
          </a:p>
          <a:p>
            <a:pPr algn="ctr"/>
            <a:r>
              <a:rPr lang="en-US" sz="2400" dirty="0"/>
              <a:t>A Favorable Climate for Business</a:t>
            </a:r>
          </a:p>
          <a:p>
            <a:pPr marL="342900" indent="-342900">
              <a:buFont typeface="Arial" panose="020B0604020202020204" pitchFamily="34" charset="0"/>
              <a:buChar char="•"/>
            </a:pPr>
            <a:r>
              <a:rPr lang="en-US" sz="2400" dirty="0"/>
              <a:t>Britain has a stable govt. who supports growth and a strong navy to protect interests overseas. People supported new enterprises</a:t>
            </a:r>
          </a:p>
        </p:txBody>
      </p:sp>
    </p:spTree>
    <p:extLst>
      <p:ext uri="{BB962C8B-B14F-4D97-AF65-F5344CB8AC3E}">
        <p14:creationId xmlns:p14="http://schemas.microsoft.com/office/powerpoint/2010/main" val="23575686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399" y="325447"/>
            <a:ext cx="8555111" cy="461665"/>
          </a:xfrm>
          <a:prstGeom prst="rect">
            <a:avLst/>
          </a:prstGeom>
          <a:noFill/>
        </p:spPr>
        <p:txBody>
          <a:bodyPr vert="horz" wrap="square" rtlCol="0">
            <a:spAutoFit/>
          </a:bodyPr>
          <a:lstStyle/>
          <a:p>
            <a:pPr algn="ctr"/>
            <a:r>
              <a:rPr lang="en-US" sz="2400" b="1" dirty="0">
                <a:solidFill>
                  <a:srgbClr val="0072BC"/>
                </a:solidFill>
              </a:rPr>
              <a:t>Why Did the Industrial Revolution Start in Britain?</a:t>
            </a:r>
          </a:p>
        </p:txBody>
      </p:sp>
      <p:pic>
        <p:nvPicPr>
          <p:cNvPr id="3" name="Picture 2" descr="HSWH_SC_L01_R1050692_FUL.png"/>
          <p:cNvPicPr>
            <a:picLocks/>
          </p:cNvPicPr>
          <p:nvPr/>
        </p:nvPicPr>
        <p:blipFill>
          <a:blip r:embed="rId2">
            <a:extLst>
              <a:ext uri="{28A0092B-C50C-407E-A947-70E740481C1C}">
                <a14:useLocalDpi xmlns:a14="http://schemas.microsoft.com/office/drawing/2010/main" val="0"/>
              </a:ext>
            </a:extLst>
          </a:blip>
          <a:stretch>
            <a:fillRect/>
          </a:stretch>
        </p:blipFill>
        <p:spPr>
          <a:xfrm>
            <a:off x="381000" y="1026942"/>
            <a:ext cx="8453510" cy="4675358"/>
          </a:xfrm>
          <a:prstGeom prst="rect">
            <a:avLst/>
          </a:prstGeom>
        </p:spPr>
      </p:pic>
      <p:sp>
        <p:nvSpPr>
          <p:cNvPr id="4" name="TextBox 3"/>
          <p:cNvSpPr txBox="1"/>
          <p:nvPr/>
        </p:nvSpPr>
        <p:spPr>
          <a:xfrm>
            <a:off x="279400" y="5778500"/>
            <a:ext cx="8555110" cy="1015663"/>
          </a:xfrm>
          <a:prstGeom prst="rect">
            <a:avLst/>
          </a:prstGeom>
          <a:noFill/>
        </p:spPr>
        <p:txBody>
          <a:bodyPr vert="horz" wrap="square" rtlCol="0">
            <a:spAutoFit/>
          </a:bodyPr>
          <a:lstStyle/>
          <a:p>
            <a:r>
              <a:rPr lang="en-US" sz="2000" dirty="0"/>
              <a:t>Women work in a British mine to screen and sort coal coming from the mine. Coal was a plentiful natural resource in Britain and supplied fuel for steam engines.</a:t>
            </a:r>
          </a:p>
        </p:txBody>
      </p:sp>
    </p:spTree>
    <p:extLst>
      <p:ext uri="{BB962C8B-B14F-4D97-AF65-F5344CB8AC3E}">
        <p14:creationId xmlns:p14="http://schemas.microsoft.com/office/powerpoint/2010/main" val="6885914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2573" y="141585"/>
            <a:ext cx="8740775" cy="461665"/>
          </a:xfrm>
          <a:prstGeom prst="rect">
            <a:avLst/>
          </a:prstGeom>
          <a:noFill/>
        </p:spPr>
        <p:txBody>
          <a:bodyPr vert="horz" wrap="square" rtlCol="0">
            <a:spAutoFit/>
          </a:bodyPr>
          <a:lstStyle/>
          <a:p>
            <a:pPr algn="ctr"/>
            <a:r>
              <a:rPr lang="en-US" sz="2400" b="1">
                <a:solidFill>
                  <a:srgbClr val="0072BC"/>
                </a:solidFill>
              </a:rPr>
              <a:t>Why Did the Industrial Revolution Start in Britain?</a:t>
            </a:r>
          </a:p>
        </p:txBody>
      </p:sp>
      <p:pic>
        <p:nvPicPr>
          <p:cNvPr id="3" name="Picture 2" descr="HSWH_SC_LSN_M00108_FUL.png"/>
          <p:cNvPicPr>
            <a:picLocks/>
          </p:cNvPicPr>
          <p:nvPr/>
        </p:nvPicPr>
        <p:blipFill>
          <a:blip r:embed="rId2">
            <a:extLst>
              <a:ext uri="{28A0092B-C50C-407E-A947-70E740481C1C}">
                <a14:useLocalDpi xmlns:a14="http://schemas.microsoft.com/office/drawing/2010/main" val="0"/>
              </a:ext>
            </a:extLst>
          </a:blip>
          <a:stretch>
            <a:fillRect/>
          </a:stretch>
        </p:blipFill>
        <p:spPr>
          <a:xfrm>
            <a:off x="380999" y="742950"/>
            <a:ext cx="8543925" cy="4959350"/>
          </a:xfrm>
          <a:prstGeom prst="rect">
            <a:avLst/>
          </a:prstGeom>
        </p:spPr>
      </p:pic>
      <p:sp>
        <p:nvSpPr>
          <p:cNvPr id="4" name="TextBox 3"/>
          <p:cNvSpPr txBox="1"/>
          <p:nvPr/>
        </p:nvSpPr>
        <p:spPr>
          <a:xfrm>
            <a:off x="249238" y="5824611"/>
            <a:ext cx="8645524" cy="707886"/>
          </a:xfrm>
          <a:prstGeom prst="rect">
            <a:avLst/>
          </a:prstGeom>
          <a:noFill/>
        </p:spPr>
        <p:txBody>
          <a:bodyPr vert="horz" wrap="square" rtlCol="0">
            <a:spAutoFit/>
          </a:bodyPr>
          <a:lstStyle/>
          <a:p>
            <a:r>
              <a:rPr lang="en-US" sz="2000" dirty="0"/>
              <a:t>Analyze Maps Notice where various resources and industries were located in 1750. Why is the location of navigable rivers important to resources and industry?</a:t>
            </a:r>
          </a:p>
        </p:txBody>
      </p:sp>
    </p:spTree>
    <p:extLst>
      <p:ext uri="{BB962C8B-B14F-4D97-AF65-F5344CB8AC3E}">
        <p14:creationId xmlns:p14="http://schemas.microsoft.com/office/powerpoint/2010/main" val="17433960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399" y="224861"/>
            <a:ext cx="8721725" cy="461665"/>
          </a:xfrm>
          <a:prstGeom prst="rect">
            <a:avLst/>
          </a:prstGeom>
          <a:noFill/>
        </p:spPr>
        <p:txBody>
          <a:bodyPr vert="horz" wrap="square" rtlCol="0">
            <a:spAutoFit/>
          </a:bodyPr>
          <a:lstStyle/>
          <a:p>
            <a:pPr algn="ctr"/>
            <a:r>
              <a:rPr lang="en-US" sz="2400" b="1" dirty="0">
                <a:solidFill>
                  <a:srgbClr val="0072BC"/>
                </a:solidFill>
              </a:rPr>
              <a:t>Textile Industry Initiates Industrialization</a:t>
            </a:r>
          </a:p>
        </p:txBody>
      </p:sp>
      <p:sp>
        <p:nvSpPr>
          <p:cNvPr id="3" name="TextBox 2"/>
          <p:cNvSpPr txBox="1"/>
          <p:nvPr/>
        </p:nvSpPr>
        <p:spPr>
          <a:xfrm>
            <a:off x="279399" y="842191"/>
            <a:ext cx="8721724" cy="5632311"/>
          </a:xfrm>
          <a:prstGeom prst="rect">
            <a:avLst/>
          </a:prstGeom>
          <a:noFill/>
        </p:spPr>
        <p:txBody>
          <a:bodyPr vert="horz" wrap="square" rtlCol="0">
            <a:spAutoFit/>
          </a:bodyPr>
          <a:lstStyle/>
          <a:p>
            <a:pPr algn="ctr"/>
            <a:r>
              <a:rPr lang="en-US" sz="2400" dirty="0"/>
              <a:t>Technology Speeds Production</a:t>
            </a:r>
          </a:p>
          <a:p>
            <a:pPr marL="342900" indent="-342900">
              <a:buFont typeface="Arial" panose="020B0604020202020204" pitchFamily="34" charset="0"/>
              <a:buChar char="•"/>
            </a:pPr>
            <a:r>
              <a:rPr lang="en-US" sz="2400" dirty="0"/>
              <a:t>Manually operated machines for spinning and weaving took time, so inventors came up with ways to speed it up</a:t>
            </a:r>
          </a:p>
          <a:p>
            <a:pPr marL="342900" indent="-342900">
              <a:buFont typeface="Arial" panose="020B0604020202020204" pitchFamily="34" charset="0"/>
              <a:buChar char="•"/>
            </a:pPr>
            <a:r>
              <a:rPr lang="en-US" sz="2400" dirty="0"/>
              <a:t>John Kay’s Flying Shuttle enabled weavers to weave so fast that they outpaced spinners. </a:t>
            </a:r>
          </a:p>
          <a:p>
            <a:pPr marL="342900" indent="-342900">
              <a:buFont typeface="Arial" panose="020B0604020202020204" pitchFamily="34" charset="0"/>
              <a:buChar char="•"/>
            </a:pPr>
            <a:r>
              <a:rPr lang="en-US" sz="2400" dirty="0"/>
              <a:t>James Hargreaves solved the issue with the Spinning Jenny that spun many threads at the same time</a:t>
            </a:r>
          </a:p>
          <a:p>
            <a:pPr marL="342900" indent="-342900">
              <a:buFont typeface="Arial" panose="020B0604020202020204" pitchFamily="34" charset="0"/>
              <a:buChar char="•"/>
            </a:pPr>
            <a:r>
              <a:rPr lang="en-US" sz="2400" dirty="0"/>
              <a:t>Eli Whitney will invent the cotton gin in America to separate cotton seeds from raw cotton to increase production</a:t>
            </a:r>
          </a:p>
          <a:p>
            <a:pPr algn="ctr"/>
            <a:r>
              <a:rPr lang="en-US" sz="2400" dirty="0"/>
              <a:t>The First Factories</a:t>
            </a:r>
          </a:p>
          <a:p>
            <a:pPr marL="342900" indent="-342900">
              <a:buFont typeface="Arial" panose="020B0604020202020204" pitchFamily="34" charset="0"/>
              <a:buChar char="•"/>
            </a:pPr>
            <a:r>
              <a:rPr lang="en-US" sz="2400" dirty="0"/>
              <a:t>They are much bigger machines than before, so they are stored in long shed or warehouses and are powered by water or steam </a:t>
            </a:r>
          </a:p>
          <a:p>
            <a:pPr marL="342900" indent="-342900">
              <a:buFont typeface="Arial" panose="020B0604020202020204" pitchFamily="34" charset="0"/>
              <a:buChar char="•"/>
            </a:pPr>
            <a:r>
              <a:rPr lang="en-US" sz="2400" dirty="0"/>
              <a:t>Spinners and weavers now would come to these factories to work</a:t>
            </a:r>
          </a:p>
          <a:p>
            <a:pPr marL="342900" indent="-342900">
              <a:buFont typeface="Arial" panose="020B0604020202020204" pitchFamily="34" charset="0"/>
              <a:buChar char="•"/>
            </a:pPr>
            <a:r>
              <a:rPr lang="en-US" sz="2400" dirty="0"/>
              <a:t>The amount of labor in one warehouse produced the same amount that the entire district used to do before</a:t>
            </a:r>
          </a:p>
        </p:txBody>
      </p:sp>
    </p:spTree>
    <p:extLst>
      <p:ext uri="{BB962C8B-B14F-4D97-AF65-F5344CB8AC3E}">
        <p14:creationId xmlns:p14="http://schemas.microsoft.com/office/powerpoint/2010/main" val="25454053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404167"/>
            <a:ext cx="8569178" cy="461665"/>
          </a:xfrm>
          <a:prstGeom prst="rect">
            <a:avLst/>
          </a:prstGeom>
          <a:noFill/>
        </p:spPr>
        <p:txBody>
          <a:bodyPr vert="horz" wrap="square" rtlCol="0">
            <a:spAutoFit/>
          </a:bodyPr>
          <a:lstStyle/>
          <a:p>
            <a:pPr algn="ctr"/>
            <a:r>
              <a:rPr lang="en-US" sz="2400" b="1">
                <a:solidFill>
                  <a:srgbClr val="0072BC"/>
                </a:solidFill>
              </a:rPr>
              <a:t>Textile Industry Initiates Industrialization</a:t>
            </a:r>
          </a:p>
        </p:txBody>
      </p:sp>
      <p:pic>
        <p:nvPicPr>
          <p:cNvPr id="3" name="Picture 2" descr="HSWH_SC_L01_R1050699_FUL.png"/>
          <p:cNvPicPr>
            <a:picLocks/>
          </p:cNvPicPr>
          <p:nvPr/>
        </p:nvPicPr>
        <p:blipFill>
          <a:blip r:embed="rId2">
            <a:extLst>
              <a:ext uri="{28A0092B-C50C-407E-A947-70E740481C1C}">
                <a14:useLocalDpi xmlns:a14="http://schemas.microsoft.com/office/drawing/2010/main" val="0"/>
              </a:ext>
            </a:extLst>
          </a:blip>
          <a:stretch>
            <a:fillRect/>
          </a:stretch>
        </p:blipFill>
        <p:spPr>
          <a:xfrm>
            <a:off x="2208628" y="865832"/>
            <a:ext cx="4754880" cy="4836468"/>
          </a:xfrm>
          <a:prstGeom prst="rect">
            <a:avLst/>
          </a:prstGeom>
        </p:spPr>
      </p:pic>
      <p:sp>
        <p:nvSpPr>
          <p:cNvPr id="4" name="TextBox 3"/>
          <p:cNvSpPr txBox="1"/>
          <p:nvPr/>
        </p:nvSpPr>
        <p:spPr>
          <a:xfrm>
            <a:off x="279400" y="5778500"/>
            <a:ext cx="8569178" cy="1015663"/>
          </a:xfrm>
          <a:prstGeom prst="rect">
            <a:avLst/>
          </a:prstGeom>
          <a:noFill/>
        </p:spPr>
        <p:txBody>
          <a:bodyPr vert="horz" wrap="square" rtlCol="0">
            <a:spAutoFit/>
          </a:bodyPr>
          <a:lstStyle/>
          <a:p>
            <a:r>
              <a:rPr lang="en-US" sz="2000" dirty="0"/>
              <a:t>Generations of women made textiles at home as part of the putting-out system. These women are making lace. Make Predictions What impact do you think machines and industrialization will have on the putting-out system?</a:t>
            </a:r>
          </a:p>
        </p:txBody>
      </p:sp>
    </p:spTree>
    <p:extLst>
      <p:ext uri="{BB962C8B-B14F-4D97-AF65-F5344CB8AC3E}">
        <p14:creationId xmlns:p14="http://schemas.microsoft.com/office/powerpoint/2010/main" val="29393589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399" y="172609"/>
            <a:ext cx="8690429" cy="461665"/>
          </a:xfrm>
          <a:prstGeom prst="rect">
            <a:avLst/>
          </a:prstGeom>
          <a:noFill/>
        </p:spPr>
        <p:txBody>
          <a:bodyPr vert="horz" wrap="square" rtlCol="0">
            <a:spAutoFit/>
          </a:bodyPr>
          <a:lstStyle/>
          <a:p>
            <a:pPr algn="ctr"/>
            <a:r>
              <a:rPr lang="en-US" sz="2400" b="1" dirty="0">
                <a:solidFill>
                  <a:srgbClr val="0072BC"/>
                </a:solidFill>
              </a:rPr>
              <a:t>A Revolution in Transportation</a:t>
            </a:r>
          </a:p>
        </p:txBody>
      </p:sp>
      <p:sp>
        <p:nvSpPr>
          <p:cNvPr id="3" name="TextBox 2"/>
          <p:cNvSpPr txBox="1"/>
          <p:nvPr/>
        </p:nvSpPr>
        <p:spPr>
          <a:xfrm>
            <a:off x="279398" y="772523"/>
            <a:ext cx="8690429" cy="4893647"/>
          </a:xfrm>
          <a:prstGeom prst="rect">
            <a:avLst/>
          </a:prstGeom>
          <a:noFill/>
        </p:spPr>
        <p:txBody>
          <a:bodyPr vert="horz" wrap="square" rtlCol="0">
            <a:spAutoFit/>
          </a:bodyPr>
          <a:lstStyle/>
          <a:p>
            <a:pPr algn="ctr"/>
            <a:r>
              <a:rPr lang="en-US" sz="2400" dirty="0"/>
              <a:t>Canals Improve Transportation</a:t>
            </a:r>
          </a:p>
          <a:p>
            <a:pPr marL="342900" indent="-342900">
              <a:buFont typeface="Arial" panose="020B0604020202020204" pitchFamily="34" charset="0"/>
              <a:buChar char="•"/>
            </a:pPr>
            <a:r>
              <a:rPr lang="en-US" sz="2400" dirty="0"/>
              <a:t>Late 1700’s, early 1800’s factories need efficient way to bring in resources and transport goods out. Canals are opened</a:t>
            </a:r>
          </a:p>
          <a:p>
            <a:pPr marL="342900" indent="-342900">
              <a:buFont typeface="Arial" panose="020B0604020202020204" pitchFamily="34" charset="0"/>
              <a:buChar char="•"/>
            </a:pPr>
            <a:r>
              <a:rPr lang="en-US" sz="2400" dirty="0"/>
              <a:t>Canals start being built but some are not profitable so they fail</a:t>
            </a:r>
          </a:p>
          <a:p>
            <a:pPr marL="342900" indent="-342900">
              <a:buFont typeface="Arial" panose="020B0604020202020204" pitchFamily="34" charset="0"/>
              <a:buChar char="•"/>
            </a:pPr>
            <a:r>
              <a:rPr lang="en-US" sz="2400" dirty="0"/>
              <a:t>Then locomotives become the way everyone moves materials</a:t>
            </a:r>
          </a:p>
          <a:p>
            <a:pPr algn="ctr"/>
            <a:r>
              <a:rPr lang="en-US" sz="2400" dirty="0"/>
              <a:t>The Steam Locomotive Drives Railroads</a:t>
            </a:r>
          </a:p>
          <a:p>
            <a:pPr marL="342900" indent="-342900">
              <a:buFont typeface="Arial" panose="020B0604020202020204" pitchFamily="34" charset="0"/>
              <a:buChar char="•"/>
            </a:pPr>
            <a:r>
              <a:rPr lang="en-US" sz="2400" dirty="0"/>
              <a:t>Invention of the steam locomotive that makes railroads possible</a:t>
            </a:r>
          </a:p>
          <a:p>
            <a:pPr marL="342900" indent="-342900">
              <a:buFont typeface="Arial" panose="020B0604020202020204" pitchFamily="34" charset="0"/>
              <a:buChar char="•"/>
            </a:pPr>
            <a:r>
              <a:rPr lang="en-US" sz="2400" dirty="0"/>
              <a:t>World’s first major rail line opened in 1830 in England</a:t>
            </a:r>
          </a:p>
          <a:p>
            <a:pPr marL="342900" indent="-342900">
              <a:buFont typeface="Arial" panose="020B0604020202020204" pitchFamily="34" charset="0"/>
              <a:buChar char="•"/>
            </a:pPr>
            <a:r>
              <a:rPr lang="en-US" sz="2400" dirty="0"/>
              <a:t>By 1870 railroads were all over Europe and North America</a:t>
            </a:r>
          </a:p>
          <a:p>
            <a:pPr algn="ctr"/>
            <a:r>
              <a:rPr lang="en-US" sz="2400" dirty="0"/>
              <a:t>Cheaper Goods Lead to More Demand</a:t>
            </a:r>
          </a:p>
          <a:p>
            <a:pPr marL="342900" indent="-342900">
              <a:buFont typeface="Arial" panose="020B0604020202020204" pitchFamily="34" charset="0"/>
              <a:buChar char="•"/>
            </a:pPr>
            <a:r>
              <a:rPr lang="en-US" sz="2400" dirty="0"/>
              <a:t>As more goods were made by machines the price of the goods fell</a:t>
            </a:r>
          </a:p>
          <a:p>
            <a:pPr marL="342900" indent="-342900">
              <a:buFont typeface="Arial" panose="020B0604020202020204" pitchFamily="34" charset="0"/>
              <a:buChar char="•"/>
            </a:pPr>
            <a:r>
              <a:rPr lang="en-US" sz="2400" dirty="0"/>
              <a:t>As the prices fell more people bought goods</a:t>
            </a:r>
          </a:p>
          <a:p>
            <a:pPr marL="342900" indent="-342900">
              <a:buFont typeface="Arial" panose="020B0604020202020204" pitchFamily="34" charset="0"/>
              <a:buChar char="•"/>
            </a:pPr>
            <a:r>
              <a:rPr lang="en-US" sz="2400" dirty="0"/>
              <a:t>This will lead to more demand for goods</a:t>
            </a:r>
          </a:p>
        </p:txBody>
      </p:sp>
    </p:spTree>
    <p:extLst>
      <p:ext uri="{BB962C8B-B14F-4D97-AF65-F5344CB8AC3E}">
        <p14:creationId xmlns:p14="http://schemas.microsoft.com/office/powerpoint/2010/main" val="6238253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173335"/>
            <a:ext cx="8583246" cy="461665"/>
          </a:xfrm>
          <a:prstGeom prst="rect">
            <a:avLst/>
          </a:prstGeom>
          <a:noFill/>
        </p:spPr>
        <p:txBody>
          <a:bodyPr vert="horz" wrap="square" rtlCol="0">
            <a:spAutoFit/>
          </a:bodyPr>
          <a:lstStyle/>
          <a:p>
            <a:pPr algn="ctr"/>
            <a:r>
              <a:rPr lang="en-US" sz="2400" b="1" dirty="0">
                <a:solidFill>
                  <a:srgbClr val="0072BC"/>
                </a:solidFill>
              </a:rPr>
              <a:t>A Revolution in Transportation</a:t>
            </a:r>
          </a:p>
        </p:txBody>
      </p:sp>
      <p:pic>
        <p:nvPicPr>
          <p:cNvPr id="3" name="Picture 2" descr="HSWH_SC_LSN_M00142_FUL.png"/>
          <p:cNvPicPr>
            <a:picLocks/>
          </p:cNvPicPr>
          <p:nvPr/>
        </p:nvPicPr>
        <p:blipFill>
          <a:blip r:embed="rId2">
            <a:extLst>
              <a:ext uri="{28A0092B-C50C-407E-A947-70E740481C1C}">
                <a14:useLocalDpi xmlns:a14="http://schemas.microsoft.com/office/drawing/2010/main" val="0"/>
              </a:ext>
            </a:extLst>
          </a:blip>
          <a:stretch>
            <a:fillRect/>
          </a:stretch>
        </p:blipFill>
        <p:spPr>
          <a:xfrm>
            <a:off x="381000" y="759655"/>
            <a:ext cx="8583246" cy="4942645"/>
          </a:xfrm>
          <a:prstGeom prst="rect">
            <a:avLst/>
          </a:prstGeom>
        </p:spPr>
      </p:pic>
      <p:sp>
        <p:nvSpPr>
          <p:cNvPr id="4" name="TextBox 3"/>
          <p:cNvSpPr txBox="1"/>
          <p:nvPr/>
        </p:nvSpPr>
        <p:spPr>
          <a:xfrm>
            <a:off x="279400" y="5778500"/>
            <a:ext cx="8684846" cy="1015663"/>
          </a:xfrm>
          <a:prstGeom prst="rect">
            <a:avLst/>
          </a:prstGeom>
          <a:noFill/>
        </p:spPr>
        <p:txBody>
          <a:bodyPr vert="horz" wrap="square" rtlCol="0">
            <a:spAutoFit/>
          </a:bodyPr>
          <a:lstStyle/>
          <a:p>
            <a:r>
              <a:rPr lang="en-US" sz="2000" dirty="0"/>
              <a:t>Analyze Maps Improved transportation methods, such as canals and railroads, moved goods to market faster. Based on the map, what advantage did railroads offer industry?</a:t>
            </a:r>
          </a:p>
        </p:txBody>
      </p:sp>
    </p:spTree>
    <p:extLst>
      <p:ext uri="{BB962C8B-B14F-4D97-AF65-F5344CB8AC3E}">
        <p14:creationId xmlns:p14="http://schemas.microsoft.com/office/powerpoint/2010/main" val="24633631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a:solidFill>
                  <a:srgbClr val="0072BC"/>
                </a:solidFill>
              </a:rPr>
              <a:t>A Revolution in Transportation</a:t>
            </a:r>
          </a:p>
        </p:txBody>
      </p:sp>
      <p:pic>
        <p:nvPicPr>
          <p:cNvPr id="3" name="Picture 2" descr="HSWH_SC_L01_R1062168_FUL.png"/>
          <p:cNvPicPr>
            <a:picLocks/>
          </p:cNvPicPr>
          <p:nvPr/>
        </p:nvPicPr>
        <p:blipFill>
          <a:blip r:embed="rId2">
            <a:extLst>
              <a:ext uri="{28A0092B-C50C-407E-A947-70E740481C1C}">
                <a14:useLocalDpi xmlns:a14="http://schemas.microsoft.com/office/drawing/2010/main" val="0"/>
              </a:ext>
            </a:extLst>
          </a:blip>
          <a:stretch>
            <a:fillRect/>
          </a:stretch>
        </p:blipFill>
        <p:spPr>
          <a:xfrm>
            <a:off x="381000" y="1524000"/>
            <a:ext cx="8280400" cy="4178300"/>
          </a:xfrm>
          <a:prstGeom prst="rect">
            <a:avLst/>
          </a:prstGeom>
        </p:spPr>
      </p:pic>
      <p:sp>
        <p:nvSpPr>
          <p:cNvPr id="4" name="TextBox 3"/>
          <p:cNvSpPr txBox="1"/>
          <p:nvPr/>
        </p:nvSpPr>
        <p:spPr>
          <a:xfrm>
            <a:off x="279400" y="5778500"/>
            <a:ext cx="7620000" cy="523220"/>
          </a:xfrm>
          <a:prstGeom prst="rect">
            <a:avLst/>
          </a:prstGeom>
          <a:noFill/>
        </p:spPr>
        <p:txBody>
          <a:bodyPr vert="horz" rtlCol="0">
            <a:spAutoFit/>
          </a:bodyPr>
          <a:lstStyle/>
          <a:p>
            <a:r>
              <a:rPr lang="en-US" sz="1400"/>
              <a:t>Steam locomotives made travel faster than ever before. The locomotives burned coal to produce steam and traveled overland routes on iron rails.</a:t>
            </a:r>
          </a:p>
        </p:txBody>
      </p:sp>
    </p:spTree>
    <p:extLst>
      <p:ext uri="{BB962C8B-B14F-4D97-AF65-F5344CB8AC3E}">
        <p14:creationId xmlns:p14="http://schemas.microsoft.com/office/powerpoint/2010/main" val="24174641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381000" y="1397000"/>
            <a:ext cx="8039100" cy="1588"/>
          </a:xfrm>
          <a:prstGeom prst="line">
            <a:avLst/>
          </a:prstGeom>
          <a:ln>
            <a:solidFill>
              <a:srgbClr val="7F7F7F"/>
            </a:solidFill>
          </a:ln>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279400" y="1524000"/>
            <a:ext cx="7620000" cy="400110"/>
          </a:xfrm>
          <a:prstGeom prst="rect">
            <a:avLst/>
          </a:prstGeom>
          <a:noFill/>
        </p:spPr>
        <p:txBody>
          <a:bodyPr vert="horz" rtlCol="0">
            <a:spAutoFit/>
          </a:bodyPr>
          <a:lstStyle/>
          <a:p>
            <a:r>
              <a:rPr lang="en-US" sz="2000" b="1">
                <a:solidFill>
                  <a:srgbClr val="0072BC"/>
                </a:solidFill>
              </a:rPr>
              <a:t>Learning Objectives</a:t>
            </a:r>
          </a:p>
        </p:txBody>
      </p:sp>
      <p:sp>
        <p:nvSpPr>
          <p:cNvPr id="5" name="TextBox 4"/>
          <p:cNvSpPr txBox="1"/>
          <p:nvPr/>
        </p:nvSpPr>
        <p:spPr>
          <a:xfrm>
            <a:off x="279400" y="2032000"/>
            <a:ext cx="8655594" cy="3046988"/>
          </a:xfrm>
          <a:prstGeom prst="rect">
            <a:avLst/>
          </a:prstGeom>
          <a:noFill/>
        </p:spPr>
        <p:txBody>
          <a:bodyPr vert="horz" wrap="square" rtlCol="0">
            <a:spAutoFit/>
          </a:bodyPr>
          <a:lstStyle/>
          <a:p>
            <a:pPr marL="342900" indent="-342900">
              <a:buChar char="•"/>
            </a:pPr>
            <a:r>
              <a:rPr lang="en-US" sz="2400" dirty="0"/>
              <a:t>Describe how changes in agriculture helped spark the Industrial Revolution.</a:t>
            </a:r>
          </a:p>
          <a:p>
            <a:pPr marL="342900" indent="-342900">
              <a:buChar char="•"/>
            </a:pPr>
            <a:r>
              <a:rPr lang="en-US" sz="2400" dirty="0"/>
              <a:t>Analyze why the Industrial Revolution began in Britain.</a:t>
            </a:r>
          </a:p>
          <a:p>
            <a:pPr marL="342900" indent="-342900">
              <a:buChar char="•"/>
            </a:pPr>
            <a:r>
              <a:rPr lang="en-US" sz="2400" dirty="0"/>
              <a:t>Explain the role of steam technology and textile manufacturing in the Industrial Revolution.</a:t>
            </a:r>
          </a:p>
          <a:p>
            <a:pPr marL="342900" indent="-342900">
              <a:buChar char="•"/>
            </a:pPr>
            <a:r>
              <a:rPr lang="en-US" sz="2400" dirty="0"/>
              <a:t>Describe how the factory system and transportation revolution advanced industry.</a:t>
            </a:r>
          </a:p>
          <a:p>
            <a:pPr marL="342900" indent="-342900">
              <a:buChar char="•"/>
            </a:pPr>
            <a:r>
              <a:rPr lang="en-US" sz="2400" dirty="0"/>
              <a:t>Trace how the Industrial Revolution spread.</a:t>
            </a:r>
          </a:p>
        </p:txBody>
      </p:sp>
      <p:sp>
        <p:nvSpPr>
          <p:cNvPr id="6" name="TextBox 5"/>
          <p:cNvSpPr txBox="1"/>
          <p:nvPr/>
        </p:nvSpPr>
        <p:spPr>
          <a:xfrm>
            <a:off x="279400" y="486920"/>
            <a:ext cx="8864600" cy="830997"/>
          </a:xfrm>
          <a:prstGeom prst="rect">
            <a:avLst/>
          </a:prstGeom>
          <a:noFill/>
        </p:spPr>
        <p:txBody>
          <a:bodyPr vert="horz" wrap="square" rtlCol="0">
            <a:spAutoFit/>
          </a:bodyPr>
          <a:lstStyle/>
          <a:p>
            <a:r>
              <a:rPr lang="en-US" sz="2400" b="1" dirty="0">
                <a:solidFill>
                  <a:srgbClr val="DA0202"/>
                </a:solidFill>
              </a:rPr>
              <a:t>The Industrial Revolution (1750–1914)</a:t>
            </a:r>
            <a:r>
              <a:rPr lang="en-US" sz="2400" dirty="0">
                <a:solidFill>
                  <a:srgbClr val="DA0202"/>
                </a:solidFill>
              </a:rPr>
              <a:t> </a:t>
            </a:r>
          </a:p>
          <a:p>
            <a:r>
              <a:rPr lang="en-US" sz="2400" b="1" dirty="0"/>
              <a:t>Topic 7 Lesson 1 </a:t>
            </a:r>
            <a:r>
              <a:rPr lang="en-US" sz="2400" dirty="0"/>
              <a:t>The Industrial Revolution Begins </a:t>
            </a:r>
          </a:p>
        </p:txBody>
      </p:sp>
    </p:spTree>
    <p:extLst>
      <p:ext uri="{BB962C8B-B14F-4D97-AF65-F5344CB8AC3E}">
        <p14:creationId xmlns:p14="http://schemas.microsoft.com/office/powerpoint/2010/main" val="21988892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399" y="635000"/>
            <a:ext cx="8569179" cy="461665"/>
          </a:xfrm>
          <a:prstGeom prst="rect">
            <a:avLst/>
          </a:prstGeom>
          <a:noFill/>
        </p:spPr>
        <p:txBody>
          <a:bodyPr vert="horz" wrap="square" rtlCol="0">
            <a:spAutoFit/>
          </a:bodyPr>
          <a:lstStyle/>
          <a:p>
            <a:pPr algn="ctr"/>
            <a:r>
              <a:rPr lang="en-US" sz="2400" b="1" dirty="0">
                <a:solidFill>
                  <a:srgbClr val="0072BC"/>
                </a:solidFill>
              </a:rPr>
              <a:t>A Revolution in Transportation</a:t>
            </a:r>
          </a:p>
        </p:txBody>
      </p:sp>
      <p:pic>
        <p:nvPicPr>
          <p:cNvPr id="3" name="Picture 2" descr="HSWH_SC_LSN_T00080_FUL.png"/>
          <p:cNvPicPr>
            <a:picLocks/>
          </p:cNvPicPr>
          <p:nvPr/>
        </p:nvPicPr>
        <p:blipFill>
          <a:blip r:embed="rId2">
            <a:extLst>
              <a:ext uri="{28A0092B-C50C-407E-A947-70E740481C1C}">
                <a14:useLocalDpi xmlns:a14="http://schemas.microsoft.com/office/drawing/2010/main" val="0"/>
              </a:ext>
            </a:extLst>
          </a:blip>
          <a:stretch>
            <a:fillRect/>
          </a:stretch>
        </p:blipFill>
        <p:spPr>
          <a:xfrm>
            <a:off x="190500" y="1280160"/>
            <a:ext cx="8763000" cy="4422140"/>
          </a:xfrm>
          <a:prstGeom prst="rect">
            <a:avLst/>
          </a:prstGeom>
        </p:spPr>
      </p:pic>
      <p:sp>
        <p:nvSpPr>
          <p:cNvPr id="4" name="TextBox 3"/>
          <p:cNvSpPr txBox="1"/>
          <p:nvPr/>
        </p:nvSpPr>
        <p:spPr>
          <a:xfrm>
            <a:off x="279400" y="5885795"/>
            <a:ext cx="8674100" cy="707886"/>
          </a:xfrm>
          <a:prstGeom prst="rect">
            <a:avLst/>
          </a:prstGeom>
          <a:noFill/>
        </p:spPr>
        <p:txBody>
          <a:bodyPr vert="horz" wrap="square" rtlCol="0">
            <a:spAutoFit/>
          </a:bodyPr>
          <a:lstStyle/>
          <a:p>
            <a:r>
              <a:rPr lang="en-US" sz="2000" dirty="0"/>
              <a:t>Analyze Charts Demand and supply move in opposite directions. Why does an increase in demand cause prices to rise?</a:t>
            </a:r>
          </a:p>
        </p:txBody>
      </p:sp>
    </p:spTree>
    <p:extLst>
      <p:ext uri="{BB962C8B-B14F-4D97-AF65-F5344CB8AC3E}">
        <p14:creationId xmlns:p14="http://schemas.microsoft.com/office/powerpoint/2010/main" val="23262680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399" y="51415"/>
            <a:ext cx="8733971" cy="461665"/>
          </a:xfrm>
          <a:prstGeom prst="rect">
            <a:avLst/>
          </a:prstGeom>
          <a:noFill/>
        </p:spPr>
        <p:txBody>
          <a:bodyPr vert="horz" wrap="square" rtlCol="0">
            <a:spAutoFit/>
          </a:bodyPr>
          <a:lstStyle/>
          <a:p>
            <a:pPr algn="ctr"/>
            <a:r>
              <a:rPr lang="en-US" sz="2400" b="1" dirty="0">
                <a:solidFill>
                  <a:srgbClr val="0072BC"/>
                </a:solidFill>
              </a:rPr>
              <a:t>Industrialization Spreads</a:t>
            </a:r>
          </a:p>
        </p:txBody>
      </p:sp>
      <p:sp>
        <p:nvSpPr>
          <p:cNvPr id="3" name="TextBox 2"/>
          <p:cNvSpPr txBox="1"/>
          <p:nvPr/>
        </p:nvSpPr>
        <p:spPr>
          <a:xfrm>
            <a:off x="279399" y="513080"/>
            <a:ext cx="8733970" cy="6001643"/>
          </a:xfrm>
          <a:prstGeom prst="rect">
            <a:avLst/>
          </a:prstGeom>
          <a:noFill/>
        </p:spPr>
        <p:txBody>
          <a:bodyPr vert="horz" wrap="square" rtlCol="0">
            <a:spAutoFit/>
          </a:bodyPr>
          <a:lstStyle/>
          <a:p>
            <a:pPr algn="ctr"/>
            <a:r>
              <a:rPr lang="en-US" sz="2400" dirty="0"/>
              <a:t>Other Nations Industrialize</a:t>
            </a:r>
          </a:p>
          <a:p>
            <a:pPr marL="342900" indent="-342900">
              <a:buFont typeface="Arial" panose="020B0604020202020204" pitchFamily="34" charset="0"/>
              <a:buChar char="•"/>
            </a:pPr>
            <a:r>
              <a:rPr lang="en-US" sz="2400" dirty="0"/>
              <a:t>At first Britain is the world’s industrial giant</a:t>
            </a:r>
          </a:p>
          <a:p>
            <a:pPr marL="342900" indent="-342900">
              <a:buFont typeface="Arial" panose="020B0604020202020204" pitchFamily="34" charset="0"/>
              <a:buChar char="•"/>
            </a:pPr>
            <a:r>
              <a:rPr lang="en-US" sz="2400" dirty="0"/>
              <a:t>Then Belgium starts to industrialize when a British mechanic opens up a factory</a:t>
            </a:r>
          </a:p>
          <a:p>
            <a:pPr marL="342900" indent="-342900">
              <a:buFont typeface="Arial" panose="020B0604020202020204" pitchFamily="34" charset="0"/>
              <a:buChar char="•"/>
            </a:pPr>
            <a:r>
              <a:rPr lang="en-US" sz="2400" dirty="0"/>
              <a:t>By the mid 1800’s other countries are catching up</a:t>
            </a:r>
          </a:p>
          <a:p>
            <a:pPr marL="342900" indent="-342900">
              <a:buFont typeface="Arial" panose="020B0604020202020204" pitchFamily="34" charset="0"/>
              <a:buChar char="•"/>
            </a:pPr>
            <a:r>
              <a:rPr lang="en-US" sz="2400" dirty="0"/>
              <a:t>Germany will unite and become the leading industrial power in Europe. Large amount of resources in Germany will help</a:t>
            </a:r>
          </a:p>
          <a:p>
            <a:pPr marL="342900" indent="-342900">
              <a:buFont typeface="Arial" panose="020B0604020202020204" pitchFamily="34" charset="0"/>
              <a:buChar char="•"/>
            </a:pPr>
            <a:r>
              <a:rPr lang="en-US" sz="2400" dirty="0"/>
              <a:t>America will become the world’s industrial giant</a:t>
            </a:r>
          </a:p>
          <a:p>
            <a:pPr algn="ctr"/>
            <a:r>
              <a:rPr lang="en-US" sz="2400" dirty="0"/>
              <a:t>Industry Spreads Unevenly</a:t>
            </a:r>
          </a:p>
          <a:p>
            <a:pPr marL="342900" indent="-342900">
              <a:buFont typeface="Arial" panose="020B0604020202020204" pitchFamily="34" charset="0"/>
              <a:buChar char="•"/>
            </a:pPr>
            <a:r>
              <a:rPr lang="en-US" sz="2400" dirty="0"/>
              <a:t>Eastern and Southern Europe will develop more slowly because of a lack of resources. Russia will have resources but have political problems. Japan will industrialize rapidly because of their govt. </a:t>
            </a:r>
          </a:p>
          <a:p>
            <a:pPr algn="ctr"/>
            <a:r>
              <a:rPr lang="en-US" sz="2400" dirty="0"/>
              <a:t>Social, Economic, and Political Changes</a:t>
            </a:r>
          </a:p>
          <a:p>
            <a:pPr marL="342900" indent="-342900">
              <a:buFont typeface="Arial" panose="020B0604020202020204" pitchFamily="34" charset="0"/>
              <a:buChar char="•"/>
            </a:pPr>
            <a:r>
              <a:rPr lang="en-US" sz="2400" dirty="0"/>
              <a:t>All this will bring many changes. At first people will be exploited in factories but will fight back. Politics will change to meet the demands of society. Western powers will dominate world affairs</a:t>
            </a:r>
          </a:p>
        </p:txBody>
      </p:sp>
    </p:spTree>
    <p:extLst>
      <p:ext uri="{BB962C8B-B14F-4D97-AF65-F5344CB8AC3E}">
        <p14:creationId xmlns:p14="http://schemas.microsoft.com/office/powerpoint/2010/main" val="19160654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340836"/>
            <a:ext cx="8569178" cy="461665"/>
          </a:xfrm>
          <a:prstGeom prst="rect">
            <a:avLst/>
          </a:prstGeom>
          <a:noFill/>
        </p:spPr>
        <p:txBody>
          <a:bodyPr vert="horz" wrap="square" rtlCol="0">
            <a:spAutoFit/>
          </a:bodyPr>
          <a:lstStyle/>
          <a:p>
            <a:r>
              <a:rPr lang="en-US" sz="2400" b="1">
                <a:solidFill>
                  <a:srgbClr val="0072BC"/>
                </a:solidFill>
              </a:rPr>
              <a:t>Industrialization Spreads</a:t>
            </a:r>
          </a:p>
        </p:txBody>
      </p:sp>
      <p:pic>
        <p:nvPicPr>
          <p:cNvPr id="3" name="Picture 2" descr="HSWH_SC_LSN_M00107_FUL.png"/>
          <p:cNvPicPr>
            <a:picLocks/>
          </p:cNvPicPr>
          <p:nvPr/>
        </p:nvPicPr>
        <p:blipFill>
          <a:blip r:embed="rId2">
            <a:extLst>
              <a:ext uri="{28A0092B-C50C-407E-A947-70E740481C1C}">
                <a14:useLocalDpi xmlns:a14="http://schemas.microsoft.com/office/drawing/2010/main" val="0"/>
              </a:ext>
            </a:extLst>
          </a:blip>
          <a:stretch>
            <a:fillRect/>
          </a:stretch>
        </p:blipFill>
        <p:spPr>
          <a:xfrm>
            <a:off x="381000" y="802501"/>
            <a:ext cx="8467578" cy="4899799"/>
          </a:xfrm>
          <a:prstGeom prst="rect">
            <a:avLst/>
          </a:prstGeom>
        </p:spPr>
      </p:pic>
      <p:sp>
        <p:nvSpPr>
          <p:cNvPr id="4" name="TextBox 3"/>
          <p:cNvSpPr txBox="1"/>
          <p:nvPr/>
        </p:nvSpPr>
        <p:spPr>
          <a:xfrm>
            <a:off x="279400" y="5778500"/>
            <a:ext cx="8569178" cy="923330"/>
          </a:xfrm>
          <a:prstGeom prst="rect">
            <a:avLst/>
          </a:prstGeom>
          <a:noFill/>
        </p:spPr>
        <p:txBody>
          <a:bodyPr vert="horz" wrap="square" rtlCol="0">
            <a:spAutoFit/>
          </a:bodyPr>
          <a:lstStyle/>
          <a:p>
            <a:r>
              <a:rPr lang="en-US" dirty="0"/>
              <a:t>Analyze Maps By 1871, industrialization had spread through Europe and across the Atlantic to America. Which major industrial cities were probably shipping centers as well? Identify two nations that were at a disadvantage for industrialization.</a:t>
            </a:r>
          </a:p>
        </p:txBody>
      </p:sp>
    </p:spTree>
    <p:extLst>
      <p:ext uri="{BB962C8B-B14F-4D97-AF65-F5344CB8AC3E}">
        <p14:creationId xmlns:p14="http://schemas.microsoft.com/office/powerpoint/2010/main" val="24192426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9275" y="404167"/>
            <a:ext cx="8625449" cy="461665"/>
          </a:xfrm>
          <a:prstGeom prst="rect">
            <a:avLst/>
          </a:prstGeom>
          <a:noFill/>
        </p:spPr>
        <p:txBody>
          <a:bodyPr vert="horz" wrap="square" rtlCol="0">
            <a:spAutoFit/>
          </a:bodyPr>
          <a:lstStyle/>
          <a:p>
            <a:pPr algn="ctr"/>
            <a:r>
              <a:rPr lang="en-US" sz="2400" b="1" dirty="0">
                <a:solidFill>
                  <a:srgbClr val="0072BC"/>
                </a:solidFill>
              </a:rPr>
              <a:t>Industrialization Spreads</a:t>
            </a:r>
          </a:p>
        </p:txBody>
      </p:sp>
      <p:pic>
        <p:nvPicPr>
          <p:cNvPr id="3" name="Picture 2" descr="HSWH_SC_L01_R1062170_FUL.png"/>
          <p:cNvPicPr>
            <a:picLocks/>
          </p:cNvPicPr>
          <p:nvPr/>
        </p:nvPicPr>
        <p:blipFill>
          <a:blip r:embed="rId2">
            <a:extLst>
              <a:ext uri="{28A0092B-C50C-407E-A947-70E740481C1C}">
                <a14:useLocalDpi xmlns:a14="http://schemas.microsoft.com/office/drawing/2010/main" val="0"/>
              </a:ext>
            </a:extLst>
          </a:blip>
          <a:stretch>
            <a:fillRect/>
          </a:stretch>
        </p:blipFill>
        <p:spPr>
          <a:xfrm>
            <a:off x="407963" y="1097280"/>
            <a:ext cx="8476761" cy="4605020"/>
          </a:xfrm>
          <a:prstGeom prst="rect">
            <a:avLst/>
          </a:prstGeom>
        </p:spPr>
      </p:pic>
      <p:sp>
        <p:nvSpPr>
          <p:cNvPr id="4" name="TextBox 3"/>
          <p:cNvSpPr txBox="1"/>
          <p:nvPr/>
        </p:nvSpPr>
        <p:spPr>
          <a:xfrm>
            <a:off x="279400" y="5778500"/>
            <a:ext cx="8625448" cy="1015663"/>
          </a:xfrm>
          <a:prstGeom prst="rect">
            <a:avLst/>
          </a:prstGeom>
          <a:noFill/>
        </p:spPr>
        <p:txBody>
          <a:bodyPr vert="horz" wrap="square" rtlCol="0">
            <a:spAutoFit/>
          </a:bodyPr>
          <a:lstStyle/>
          <a:p>
            <a:r>
              <a:rPr lang="en-US" sz="2000" dirty="0"/>
              <a:t>This paddle steamer traveled the Potomac River in the United States around 1860. River travel was slow before steam engines because boats relied on sails or water currents. Steamers revolutionized water travel.</a:t>
            </a:r>
          </a:p>
        </p:txBody>
      </p:sp>
    </p:spTree>
    <p:extLst>
      <p:ext uri="{BB962C8B-B14F-4D97-AF65-F5344CB8AC3E}">
        <p14:creationId xmlns:p14="http://schemas.microsoft.com/office/powerpoint/2010/main" val="41838992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a:solidFill>
                  <a:srgbClr val="0072BC"/>
                </a:solidFill>
              </a:rPr>
              <a:t>Quiz: New Ways of Working Change Life</a:t>
            </a:r>
          </a:p>
        </p:txBody>
      </p:sp>
      <p:sp>
        <p:nvSpPr>
          <p:cNvPr id="3" name="TextBox 2"/>
          <p:cNvSpPr txBox="1"/>
          <p:nvPr/>
        </p:nvSpPr>
        <p:spPr>
          <a:xfrm>
            <a:off x="279400" y="1460500"/>
            <a:ext cx="7620000" cy="1815882"/>
          </a:xfrm>
          <a:prstGeom prst="rect">
            <a:avLst/>
          </a:prstGeom>
          <a:noFill/>
        </p:spPr>
        <p:txBody>
          <a:bodyPr vert="horz" rtlCol="0">
            <a:spAutoFit/>
          </a:bodyPr>
          <a:lstStyle/>
          <a:p>
            <a:r>
              <a:rPr lang="en-US" sz="1600"/>
              <a:t>Which of the following is one main reason the Industrial Revolution was a turning point in world history?</a:t>
            </a:r>
          </a:p>
          <a:p>
            <a:endParaRPr lang="en-US" sz="1600"/>
          </a:p>
          <a:p>
            <a:r>
              <a:rPr lang="en-US" sz="1600"/>
              <a:t>A.  People no longer needed to travel on foot or in horse-drawn carts.</a:t>
            </a:r>
          </a:p>
          <a:p>
            <a:r>
              <a:rPr lang="en-US" sz="1600"/>
              <a:t>B.  The traditional rural lifestyle ended for most people.</a:t>
            </a:r>
          </a:p>
          <a:p>
            <a:r>
              <a:rPr lang="en-US" sz="1600"/>
              <a:t>C.  Anesthetics became available for use in dentistry and surgery.</a:t>
            </a:r>
          </a:p>
          <a:p>
            <a:r>
              <a:rPr lang="en-US" sz="1600"/>
              <a:t>D.  People stopped exchanging goods in outdoor markets.</a:t>
            </a:r>
          </a:p>
        </p:txBody>
      </p:sp>
    </p:spTree>
    <p:extLst>
      <p:ext uri="{BB962C8B-B14F-4D97-AF65-F5344CB8AC3E}">
        <p14:creationId xmlns:p14="http://schemas.microsoft.com/office/powerpoint/2010/main" val="32199288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a:solidFill>
                  <a:srgbClr val="0072BC"/>
                </a:solidFill>
              </a:rPr>
              <a:t>Quiz: A New Agricultural Revolution</a:t>
            </a:r>
          </a:p>
        </p:txBody>
      </p:sp>
      <p:sp>
        <p:nvSpPr>
          <p:cNvPr id="3" name="TextBox 2"/>
          <p:cNvSpPr txBox="1"/>
          <p:nvPr/>
        </p:nvSpPr>
        <p:spPr>
          <a:xfrm>
            <a:off x="279400" y="1460500"/>
            <a:ext cx="7620000" cy="1569660"/>
          </a:xfrm>
          <a:prstGeom prst="rect">
            <a:avLst/>
          </a:prstGeom>
          <a:noFill/>
        </p:spPr>
        <p:txBody>
          <a:bodyPr vert="horz" rtlCol="0">
            <a:spAutoFit/>
          </a:bodyPr>
          <a:lstStyle/>
          <a:p>
            <a:r>
              <a:rPr lang="en-US" sz="1600"/>
              <a:t>Why did the population of Britain increase in the mid-1700s?</a:t>
            </a:r>
          </a:p>
          <a:p>
            <a:endParaRPr lang="en-US" sz="1600"/>
          </a:p>
          <a:p>
            <a:r>
              <a:rPr lang="en-US" sz="1600"/>
              <a:t>A.  Better farming led to a food surplus, so fewer people died of starvation.</a:t>
            </a:r>
          </a:p>
          <a:p>
            <a:r>
              <a:rPr lang="en-US" sz="1600"/>
              <a:t>B.  People moved to cities from farming villages to find employment.</a:t>
            </a:r>
          </a:p>
          <a:p>
            <a:r>
              <a:rPr lang="en-US" sz="1600"/>
              <a:t>C.  More people were needed to work in factories on the new machines.</a:t>
            </a:r>
          </a:p>
          <a:p>
            <a:r>
              <a:rPr lang="en-US" sz="1600"/>
              <a:t>D.  Population statistics clearly show that people were healthier.</a:t>
            </a:r>
          </a:p>
        </p:txBody>
      </p:sp>
    </p:spTree>
    <p:extLst>
      <p:ext uri="{BB962C8B-B14F-4D97-AF65-F5344CB8AC3E}">
        <p14:creationId xmlns:p14="http://schemas.microsoft.com/office/powerpoint/2010/main" val="28234045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a:solidFill>
                  <a:srgbClr val="0072BC"/>
                </a:solidFill>
              </a:rPr>
              <a:t>Quiz: Coal, Steam, and the Energy Revolution</a:t>
            </a:r>
          </a:p>
        </p:txBody>
      </p:sp>
      <p:sp>
        <p:nvSpPr>
          <p:cNvPr id="3" name="TextBox 2"/>
          <p:cNvSpPr txBox="1"/>
          <p:nvPr/>
        </p:nvSpPr>
        <p:spPr>
          <a:xfrm>
            <a:off x="279400" y="1460500"/>
            <a:ext cx="7620000" cy="1569660"/>
          </a:xfrm>
          <a:prstGeom prst="rect">
            <a:avLst/>
          </a:prstGeom>
          <a:noFill/>
        </p:spPr>
        <p:txBody>
          <a:bodyPr vert="horz" rtlCol="0">
            <a:spAutoFit/>
          </a:bodyPr>
          <a:lstStyle/>
          <a:p>
            <a:r>
              <a:rPr lang="en-US" sz="1600"/>
              <a:t>What important contribution did James Watt make to the Industrial Revolution?</a:t>
            </a:r>
          </a:p>
          <a:p>
            <a:endParaRPr lang="en-US" sz="1600"/>
          </a:p>
          <a:p>
            <a:r>
              <a:rPr lang="en-US" sz="1600"/>
              <a:t>A.  He developed a seed drill for planting.</a:t>
            </a:r>
          </a:p>
          <a:p>
            <a:r>
              <a:rPr lang="en-US" sz="1600"/>
              <a:t>B.  He developed ways to increase crop yields.</a:t>
            </a:r>
          </a:p>
          <a:p>
            <a:r>
              <a:rPr lang="en-US" sz="1600"/>
              <a:t>C.  He improved methods of iron smelting.</a:t>
            </a:r>
          </a:p>
          <a:p>
            <a:r>
              <a:rPr lang="en-US" sz="1600"/>
              <a:t>D.  He perfected a new source of energy.</a:t>
            </a:r>
          </a:p>
        </p:txBody>
      </p:sp>
    </p:spTree>
    <p:extLst>
      <p:ext uri="{BB962C8B-B14F-4D97-AF65-F5344CB8AC3E}">
        <p14:creationId xmlns:p14="http://schemas.microsoft.com/office/powerpoint/2010/main" val="25094563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a:solidFill>
                  <a:srgbClr val="0072BC"/>
                </a:solidFill>
              </a:rPr>
              <a:t>Quiz: Why Did the Industrial Revolution Start in Britain?</a:t>
            </a:r>
          </a:p>
        </p:txBody>
      </p:sp>
      <p:sp>
        <p:nvSpPr>
          <p:cNvPr id="3" name="TextBox 2"/>
          <p:cNvSpPr txBox="1"/>
          <p:nvPr/>
        </p:nvSpPr>
        <p:spPr>
          <a:xfrm>
            <a:off x="279400" y="1460500"/>
            <a:ext cx="7620000" cy="1569660"/>
          </a:xfrm>
          <a:prstGeom prst="rect">
            <a:avLst/>
          </a:prstGeom>
          <a:noFill/>
        </p:spPr>
        <p:txBody>
          <a:bodyPr vert="horz" rtlCol="0">
            <a:spAutoFit/>
          </a:bodyPr>
          <a:lstStyle/>
          <a:p>
            <a:r>
              <a:rPr lang="en-US" sz="1600"/>
              <a:t>Who supplied the capital that helped Britain industrialize?</a:t>
            </a:r>
          </a:p>
          <a:p>
            <a:endParaRPr lang="en-US" sz="1600"/>
          </a:p>
          <a:p>
            <a:r>
              <a:rPr lang="en-US" sz="1600"/>
              <a:t>A.  the British government</a:t>
            </a:r>
          </a:p>
          <a:p>
            <a:r>
              <a:rPr lang="en-US" sz="1600"/>
              <a:t>B.  investors willing to take risks</a:t>
            </a:r>
          </a:p>
          <a:p>
            <a:r>
              <a:rPr lang="en-US" sz="1600"/>
              <a:t>C.  the rapidly growing labor force</a:t>
            </a:r>
          </a:p>
          <a:p>
            <a:r>
              <a:rPr lang="en-US" sz="1600"/>
              <a:t>D.  talented inventors with new ideas</a:t>
            </a:r>
          </a:p>
        </p:txBody>
      </p:sp>
    </p:spTree>
    <p:extLst>
      <p:ext uri="{BB962C8B-B14F-4D97-AF65-F5344CB8AC3E}">
        <p14:creationId xmlns:p14="http://schemas.microsoft.com/office/powerpoint/2010/main" val="29503903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a:solidFill>
                  <a:srgbClr val="0072BC"/>
                </a:solidFill>
              </a:rPr>
              <a:t>Quiz: Textile Industry Initiates Industrialization</a:t>
            </a:r>
          </a:p>
        </p:txBody>
      </p:sp>
      <p:sp>
        <p:nvSpPr>
          <p:cNvPr id="3" name="TextBox 2"/>
          <p:cNvSpPr txBox="1"/>
          <p:nvPr/>
        </p:nvSpPr>
        <p:spPr>
          <a:xfrm>
            <a:off x="279400" y="1460500"/>
            <a:ext cx="7620000" cy="2800766"/>
          </a:xfrm>
          <a:prstGeom prst="rect">
            <a:avLst/>
          </a:prstGeom>
          <a:noFill/>
        </p:spPr>
        <p:txBody>
          <a:bodyPr vert="horz" rtlCol="0">
            <a:spAutoFit/>
          </a:bodyPr>
          <a:lstStyle/>
          <a:p>
            <a:r>
              <a:rPr lang="en-US" sz="1600"/>
              <a:t>Which sequence of events best describes the role of textile manufacturing in initiating industrialization?</a:t>
            </a:r>
          </a:p>
          <a:p>
            <a:endParaRPr lang="en-US" sz="1600"/>
          </a:p>
          <a:p>
            <a:r>
              <a:rPr lang="en-US" sz="1600"/>
              <a:t>A.  Demand for cotton cloth grew, cottage industry developed, machines replaced cottage industry, and early shed factories developed.</a:t>
            </a:r>
          </a:p>
          <a:p>
            <a:r>
              <a:rPr lang="en-US" sz="1600"/>
              <a:t>B.  The flying shuttle was developed, demand increased for a faster weaving machine, the spinning jenny was developed, and cottage industry boomed.</a:t>
            </a:r>
          </a:p>
          <a:p>
            <a:r>
              <a:rPr lang="en-US" sz="1600"/>
              <a:t>C.  Demand for cotton grew after new machines produced cloth faster, cottage workers had difficulty keeping up, and the textile industry was consolidated into factories.</a:t>
            </a:r>
          </a:p>
          <a:p>
            <a:r>
              <a:rPr lang="en-US" sz="1600"/>
              <a:t>D.  India demanded more cotton textiles, inventors created new spinning and weaving machines, and factories were built to house those machines.</a:t>
            </a:r>
          </a:p>
        </p:txBody>
      </p:sp>
    </p:spTree>
    <p:extLst>
      <p:ext uri="{BB962C8B-B14F-4D97-AF65-F5344CB8AC3E}">
        <p14:creationId xmlns:p14="http://schemas.microsoft.com/office/powerpoint/2010/main" val="29083841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a:solidFill>
                  <a:srgbClr val="0072BC"/>
                </a:solidFill>
              </a:rPr>
              <a:t>Quiz: A Revolution in Transportation</a:t>
            </a:r>
          </a:p>
        </p:txBody>
      </p:sp>
      <p:sp>
        <p:nvSpPr>
          <p:cNvPr id="3" name="TextBox 2"/>
          <p:cNvSpPr txBox="1"/>
          <p:nvPr/>
        </p:nvSpPr>
        <p:spPr>
          <a:xfrm>
            <a:off x="279400" y="1460500"/>
            <a:ext cx="7620000" cy="2800766"/>
          </a:xfrm>
          <a:prstGeom prst="rect">
            <a:avLst/>
          </a:prstGeom>
          <a:noFill/>
        </p:spPr>
        <p:txBody>
          <a:bodyPr vert="horz" rtlCol="0">
            <a:spAutoFit/>
          </a:bodyPr>
          <a:lstStyle/>
          <a:p>
            <a:r>
              <a:rPr lang="en-US" sz="1600"/>
              <a:t>Which statement best explains how transportation technology advanced the Industrial Revolution?</a:t>
            </a:r>
          </a:p>
          <a:p>
            <a:endParaRPr lang="en-US" sz="1600"/>
          </a:p>
          <a:p>
            <a:r>
              <a:rPr lang="en-US" sz="1600"/>
              <a:t>A.  Technological improvements in the shipping industry led most industries to transport their goods to markets overseas.</a:t>
            </a:r>
          </a:p>
          <a:p>
            <a:r>
              <a:rPr lang="en-US" sz="1600"/>
              <a:t>B.  Railroads allowed goods to travel over land, but shipping by sea remained the most important method of transporting goods.</a:t>
            </a:r>
          </a:p>
          <a:p>
            <a:r>
              <a:rPr lang="en-US" sz="1600"/>
              <a:t>C.  Transportation spurred industry because rivers, ports, canals, and railroads aided the shipment of goods to many places.</a:t>
            </a:r>
          </a:p>
          <a:p>
            <a:r>
              <a:rPr lang="en-US" sz="1600"/>
              <a:t>D.  Transportation played little role in industrialization until the arrival of railroads and the ability to move goods over land.</a:t>
            </a:r>
          </a:p>
        </p:txBody>
      </p:sp>
    </p:spTree>
    <p:extLst>
      <p:ext uri="{BB962C8B-B14F-4D97-AF65-F5344CB8AC3E}">
        <p14:creationId xmlns:p14="http://schemas.microsoft.com/office/powerpoint/2010/main" val="25064126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381000" y="1397000"/>
            <a:ext cx="8039100" cy="1588"/>
          </a:xfrm>
          <a:prstGeom prst="line">
            <a:avLst/>
          </a:prstGeom>
          <a:ln>
            <a:solidFill>
              <a:srgbClr val="7F7F7F"/>
            </a:solidFill>
          </a:ln>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279400" y="1524000"/>
            <a:ext cx="7620000" cy="400110"/>
          </a:xfrm>
          <a:prstGeom prst="rect">
            <a:avLst/>
          </a:prstGeom>
          <a:noFill/>
        </p:spPr>
        <p:txBody>
          <a:bodyPr vert="horz" rtlCol="0">
            <a:spAutoFit/>
          </a:bodyPr>
          <a:lstStyle/>
          <a:p>
            <a:r>
              <a:rPr lang="en-US" sz="2000" b="1">
                <a:solidFill>
                  <a:srgbClr val="0072BC"/>
                </a:solidFill>
              </a:rPr>
              <a:t>Key Terms</a:t>
            </a:r>
          </a:p>
        </p:txBody>
      </p:sp>
      <p:sp>
        <p:nvSpPr>
          <p:cNvPr id="5" name="TextBox 4"/>
          <p:cNvSpPr txBox="1"/>
          <p:nvPr/>
        </p:nvSpPr>
        <p:spPr>
          <a:xfrm>
            <a:off x="279400" y="1857829"/>
            <a:ext cx="7620000" cy="4893647"/>
          </a:xfrm>
          <a:prstGeom prst="rect">
            <a:avLst/>
          </a:prstGeom>
          <a:noFill/>
        </p:spPr>
        <p:txBody>
          <a:bodyPr vert="horz" rtlCol="0">
            <a:spAutoFit/>
          </a:bodyPr>
          <a:lstStyle/>
          <a:p>
            <a:pPr marL="342900" indent="-342900">
              <a:buChar char="•"/>
            </a:pPr>
            <a:r>
              <a:rPr lang="en-US" sz="2400" dirty="0"/>
              <a:t>Industrial Revolution.</a:t>
            </a:r>
          </a:p>
          <a:p>
            <a:pPr marL="342900" indent="-342900">
              <a:buChar char="•"/>
            </a:pPr>
            <a:r>
              <a:rPr lang="en-US" sz="2400" dirty="0"/>
              <a:t>anesthetic,</a:t>
            </a:r>
          </a:p>
          <a:p>
            <a:pPr marL="342900" indent="-342900">
              <a:buChar char="•"/>
            </a:pPr>
            <a:r>
              <a:rPr lang="en-US" sz="2400" dirty="0"/>
              <a:t>enclosure.</a:t>
            </a:r>
          </a:p>
          <a:p>
            <a:pPr marL="342900" indent="-342900">
              <a:buChar char="•"/>
            </a:pPr>
            <a:r>
              <a:rPr lang="en-US" sz="2400" dirty="0"/>
              <a:t>James Watt</a:t>
            </a:r>
          </a:p>
          <a:p>
            <a:pPr marL="342900" indent="-342900">
              <a:buChar char="•"/>
            </a:pPr>
            <a:r>
              <a:rPr lang="en-US" sz="2400" dirty="0"/>
              <a:t>smelt</a:t>
            </a:r>
          </a:p>
          <a:p>
            <a:pPr marL="342900" indent="-342900">
              <a:buChar char="•"/>
            </a:pPr>
            <a:r>
              <a:rPr lang="en-US" sz="2400" dirty="0"/>
              <a:t>Capital</a:t>
            </a:r>
          </a:p>
          <a:p>
            <a:pPr marL="342900" indent="-342900">
              <a:buChar char="•"/>
            </a:pPr>
            <a:r>
              <a:rPr lang="en-US" sz="2400" dirty="0"/>
              <a:t>enterprise</a:t>
            </a:r>
          </a:p>
          <a:p>
            <a:pPr marL="342900" indent="-342900">
              <a:buChar char="•"/>
            </a:pPr>
            <a:r>
              <a:rPr lang="en-US" sz="2400" dirty="0"/>
              <a:t>entrepreneur</a:t>
            </a:r>
          </a:p>
          <a:p>
            <a:pPr marL="342900" indent="-342900">
              <a:buChar char="•"/>
            </a:pPr>
            <a:r>
              <a:rPr lang="en-US" sz="2400" dirty="0"/>
              <a:t>putting-out system,</a:t>
            </a:r>
          </a:p>
          <a:p>
            <a:pPr marL="342900" indent="-342900">
              <a:buChar char="•"/>
            </a:pPr>
            <a:r>
              <a:rPr lang="en-US" sz="2400" dirty="0"/>
              <a:t>Eli Whitney</a:t>
            </a:r>
          </a:p>
          <a:p>
            <a:pPr marL="342900" indent="-342900">
              <a:buChar char="•"/>
            </a:pPr>
            <a:r>
              <a:rPr lang="en-US" sz="2400" dirty="0"/>
              <a:t>turnpikes,</a:t>
            </a:r>
          </a:p>
          <a:p>
            <a:pPr marL="342900" indent="-342900">
              <a:buChar char="•"/>
            </a:pPr>
            <a:r>
              <a:rPr lang="en-US" sz="2400" dirty="0"/>
              <a:t>Liverpool</a:t>
            </a:r>
          </a:p>
          <a:p>
            <a:pPr marL="342900" indent="-342900">
              <a:buChar char="•"/>
            </a:pPr>
            <a:r>
              <a:rPr lang="en-US" sz="2400" dirty="0"/>
              <a:t>Manchester,</a:t>
            </a:r>
          </a:p>
        </p:txBody>
      </p:sp>
      <p:sp>
        <p:nvSpPr>
          <p:cNvPr id="6" name="TextBox 5"/>
          <p:cNvSpPr txBox="1"/>
          <p:nvPr/>
        </p:nvSpPr>
        <p:spPr>
          <a:xfrm>
            <a:off x="279400" y="486920"/>
            <a:ext cx="8864600" cy="830997"/>
          </a:xfrm>
          <a:prstGeom prst="rect">
            <a:avLst/>
          </a:prstGeom>
          <a:noFill/>
        </p:spPr>
        <p:txBody>
          <a:bodyPr vert="horz" wrap="square" rtlCol="0">
            <a:spAutoFit/>
          </a:bodyPr>
          <a:lstStyle/>
          <a:p>
            <a:r>
              <a:rPr lang="en-US" sz="2400" b="1" dirty="0">
                <a:solidFill>
                  <a:srgbClr val="DA0202"/>
                </a:solidFill>
              </a:rPr>
              <a:t>The Industrial Revolution (1750–1914)</a:t>
            </a:r>
            <a:r>
              <a:rPr lang="en-US" sz="2400" dirty="0">
                <a:solidFill>
                  <a:srgbClr val="DA0202"/>
                </a:solidFill>
              </a:rPr>
              <a:t> </a:t>
            </a:r>
          </a:p>
          <a:p>
            <a:r>
              <a:rPr lang="en-US" sz="2400" b="1" dirty="0"/>
              <a:t>Topic 7 Lesson 1 </a:t>
            </a:r>
            <a:r>
              <a:rPr lang="en-US" sz="2400" dirty="0"/>
              <a:t>The Industrial Revolution Begins </a:t>
            </a:r>
          </a:p>
        </p:txBody>
      </p:sp>
    </p:spTree>
    <p:extLst>
      <p:ext uri="{BB962C8B-B14F-4D97-AF65-F5344CB8AC3E}">
        <p14:creationId xmlns:p14="http://schemas.microsoft.com/office/powerpoint/2010/main" val="17687378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a:solidFill>
                  <a:srgbClr val="0072BC"/>
                </a:solidFill>
              </a:rPr>
              <a:t>Quiz: Industrialization Spreads</a:t>
            </a:r>
          </a:p>
        </p:txBody>
      </p:sp>
      <p:sp>
        <p:nvSpPr>
          <p:cNvPr id="3" name="TextBox 2"/>
          <p:cNvSpPr txBox="1"/>
          <p:nvPr/>
        </p:nvSpPr>
        <p:spPr>
          <a:xfrm>
            <a:off x="279400" y="1460500"/>
            <a:ext cx="7620000" cy="2800766"/>
          </a:xfrm>
          <a:prstGeom prst="rect">
            <a:avLst/>
          </a:prstGeom>
          <a:noFill/>
        </p:spPr>
        <p:txBody>
          <a:bodyPr vert="horz" rtlCol="0">
            <a:spAutoFit/>
          </a:bodyPr>
          <a:lstStyle/>
          <a:p>
            <a:r>
              <a:rPr lang="en-US" sz="1600"/>
              <a:t>What statement best describes the industrialization of other western nations after Britain?</a:t>
            </a:r>
          </a:p>
          <a:p>
            <a:endParaRPr lang="en-US" sz="1600"/>
          </a:p>
          <a:p>
            <a:r>
              <a:rPr lang="en-US" sz="1600"/>
              <a:t>A.  Some nations learned about the new technology and had more resources than Britain so they could advance quickly by following Britain's lead.</a:t>
            </a:r>
          </a:p>
          <a:p>
            <a:r>
              <a:rPr lang="en-US" sz="1600"/>
              <a:t>B.  Most other nations were slow to adopt industrialization practices because they were unaware of the benefits and had little contact with Britain.</a:t>
            </a:r>
          </a:p>
          <a:p>
            <a:r>
              <a:rPr lang="en-US" sz="1600"/>
              <a:t>C.  Inventors from Britain shared their knowledge with Europe and the United States so that they could become trading partners with Britain.</a:t>
            </a:r>
          </a:p>
          <a:p>
            <a:r>
              <a:rPr lang="en-US" sz="1600"/>
              <a:t>D.  Because all nations had equal access to factors of production, they quickly copied Britain's model and became industrialized.</a:t>
            </a:r>
          </a:p>
        </p:txBody>
      </p:sp>
    </p:spTree>
    <p:extLst>
      <p:ext uri="{BB962C8B-B14F-4D97-AF65-F5344CB8AC3E}">
        <p14:creationId xmlns:p14="http://schemas.microsoft.com/office/powerpoint/2010/main" val="9743171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399" y="404167"/>
            <a:ext cx="8740775" cy="461665"/>
          </a:xfrm>
          <a:prstGeom prst="rect">
            <a:avLst/>
          </a:prstGeom>
          <a:noFill/>
        </p:spPr>
        <p:txBody>
          <a:bodyPr vert="horz" wrap="square" rtlCol="0">
            <a:spAutoFit/>
          </a:bodyPr>
          <a:lstStyle/>
          <a:p>
            <a:pPr algn="ctr"/>
            <a:r>
              <a:rPr lang="en-US" sz="2400" b="1" dirty="0">
                <a:solidFill>
                  <a:srgbClr val="0072BC"/>
                </a:solidFill>
              </a:rPr>
              <a:t>New Ways of Working Change Life</a:t>
            </a:r>
          </a:p>
        </p:txBody>
      </p:sp>
      <p:sp>
        <p:nvSpPr>
          <p:cNvPr id="3" name="TextBox 2"/>
          <p:cNvSpPr txBox="1"/>
          <p:nvPr/>
        </p:nvSpPr>
        <p:spPr>
          <a:xfrm>
            <a:off x="279400" y="1127125"/>
            <a:ext cx="8740774" cy="4154984"/>
          </a:xfrm>
          <a:prstGeom prst="rect">
            <a:avLst/>
          </a:prstGeom>
          <a:noFill/>
        </p:spPr>
        <p:txBody>
          <a:bodyPr vert="horz" wrap="square" rtlCol="0">
            <a:spAutoFit/>
          </a:bodyPr>
          <a:lstStyle/>
          <a:p>
            <a:pPr algn="ctr"/>
            <a:r>
              <a:rPr lang="en-US" sz="2400" dirty="0"/>
              <a:t>A Rural Way of Life</a:t>
            </a:r>
          </a:p>
          <a:p>
            <a:pPr marL="342900" indent="-342900">
              <a:buFont typeface="Arial" panose="020B0604020202020204" pitchFamily="34" charset="0"/>
              <a:buChar char="•"/>
            </a:pPr>
            <a:r>
              <a:rPr lang="en-US" sz="2400" dirty="0"/>
              <a:t>In 1750 most people are living in villages, making their clothes, growing their own food. Very few travel</a:t>
            </a:r>
          </a:p>
          <a:p>
            <a:pPr algn="ctr"/>
            <a:r>
              <a:rPr lang="en-US" sz="2400" dirty="0"/>
              <a:t>Growing Cities</a:t>
            </a:r>
          </a:p>
          <a:p>
            <a:pPr marL="342900" indent="-342900">
              <a:buFont typeface="Arial" panose="020B0604020202020204" pitchFamily="34" charset="0"/>
              <a:buChar char="•"/>
            </a:pPr>
            <a:r>
              <a:rPr lang="en-US" sz="2400" dirty="0"/>
              <a:t>With the start of the Industrial Revolution (IR) many villages will grow into cities </a:t>
            </a:r>
          </a:p>
          <a:p>
            <a:pPr algn="ctr"/>
            <a:r>
              <a:rPr lang="en-US" sz="2400" dirty="0"/>
              <a:t>Industrialization Brings Great Change</a:t>
            </a:r>
          </a:p>
          <a:p>
            <a:pPr marL="342900" indent="-342900">
              <a:buFont typeface="Arial" panose="020B0604020202020204" pitchFamily="34" charset="0"/>
              <a:buChar char="•"/>
            </a:pPr>
            <a:r>
              <a:rPr lang="en-US" sz="2400" dirty="0"/>
              <a:t>Travel will be faster. A lot of scientific inventions and scientific first will be occurring. Examples: the use of anesthetic, first sewing machine, measuring the speed of light, use of antiseptic in childbirth, and the start of skyscrapers</a:t>
            </a:r>
          </a:p>
        </p:txBody>
      </p:sp>
    </p:spTree>
    <p:extLst>
      <p:ext uri="{BB962C8B-B14F-4D97-AF65-F5344CB8AC3E}">
        <p14:creationId xmlns:p14="http://schemas.microsoft.com/office/powerpoint/2010/main" val="6890510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6594" y="325447"/>
            <a:ext cx="8650458" cy="461665"/>
          </a:xfrm>
          <a:prstGeom prst="rect">
            <a:avLst/>
          </a:prstGeom>
          <a:noFill/>
        </p:spPr>
        <p:txBody>
          <a:bodyPr vert="horz" wrap="square" rtlCol="0">
            <a:spAutoFit/>
          </a:bodyPr>
          <a:lstStyle/>
          <a:p>
            <a:pPr algn="ctr"/>
            <a:r>
              <a:rPr lang="en-US" sz="2400" b="1" dirty="0">
                <a:solidFill>
                  <a:srgbClr val="0072BC"/>
                </a:solidFill>
              </a:rPr>
              <a:t>New Ways of Working Change Life</a:t>
            </a:r>
          </a:p>
        </p:txBody>
      </p:sp>
      <p:pic>
        <p:nvPicPr>
          <p:cNvPr id="3" name="Picture 2" descr="HSWH_SC_L01_R1050264_FUL.png"/>
          <p:cNvPicPr>
            <a:picLocks/>
          </p:cNvPicPr>
          <p:nvPr/>
        </p:nvPicPr>
        <p:blipFill>
          <a:blip r:embed="rId2">
            <a:extLst>
              <a:ext uri="{28A0092B-C50C-407E-A947-70E740481C1C}">
                <a14:useLocalDpi xmlns:a14="http://schemas.microsoft.com/office/drawing/2010/main" val="0"/>
              </a:ext>
            </a:extLst>
          </a:blip>
          <a:stretch>
            <a:fillRect/>
          </a:stretch>
        </p:blipFill>
        <p:spPr>
          <a:xfrm>
            <a:off x="196949" y="787112"/>
            <a:ext cx="8834510" cy="4915188"/>
          </a:xfrm>
          <a:prstGeom prst="rect">
            <a:avLst/>
          </a:prstGeom>
        </p:spPr>
      </p:pic>
      <p:sp>
        <p:nvSpPr>
          <p:cNvPr id="4" name="TextBox 3"/>
          <p:cNvSpPr txBox="1"/>
          <p:nvPr/>
        </p:nvSpPr>
        <p:spPr>
          <a:xfrm>
            <a:off x="296594" y="5902355"/>
            <a:ext cx="8667652" cy="523220"/>
          </a:xfrm>
          <a:prstGeom prst="rect">
            <a:avLst/>
          </a:prstGeom>
          <a:noFill/>
        </p:spPr>
        <p:txBody>
          <a:bodyPr vert="horz" wrap="square" rtlCol="0">
            <a:spAutoFit/>
          </a:bodyPr>
          <a:lstStyle/>
          <a:p>
            <a:r>
              <a:rPr lang="en-US" sz="1400" dirty="0"/>
              <a:t>Before the Industrial Revolution, people lived mostly in small farming villages like this one in England. They grew their own food and wore clothes made by hand.</a:t>
            </a:r>
          </a:p>
        </p:txBody>
      </p:sp>
    </p:spTree>
    <p:extLst>
      <p:ext uri="{BB962C8B-B14F-4D97-AF65-F5344CB8AC3E}">
        <p14:creationId xmlns:p14="http://schemas.microsoft.com/office/powerpoint/2010/main" val="10230301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399" y="404167"/>
            <a:ext cx="8645525" cy="461665"/>
          </a:xfrm>
          <a:prstGeom prst="rect">
            <a:avLst/>
          </a:prstGeom>
          <a:noFill/>
        </p:spPr>
        <p:txBody>
          <a:bodyPr vert="horz" wrap="square" rtlCol="0">
            <a:spAutoFit/>
          </a:bodyPr>
          <a:lstStyle/>
          <a:p>
            <a:pPr algn="ctr"/>
            <a:r>
              <a:rPr lang="en-US" sz="2400" b="1" dirty="0">
                <a:solidFill>
                  <a:srgbClr val="0072BC"/>
                </a:solidFill>
              </a:rPr>
              <a:t>A New Agricultural Revolution</a:t>
            </a:r>
          </a:p>
        </p:txBody>
      </p:sp>
      <p:sp>
        <p:nvSpPr>
          <p:cNvPr id="3" name="TextBox 2"/>
          <p:cNvSpPr txBox="1"/>
          <p:nvPr/>
        </p:nvSpPr>
        <p:spPr>
          <a:xfrm>
            <a:off x="104775" y="1096665"/>
            <a:ext cx="8820149" cy="5262979"/>
          </a:xfrm>
          <a:prstGeom prst="rect">
            <a:avLst/>
          </a:prstGeom>
          <a:noFill/>
        </p:spPr>
        <p:txBody>
          <a:bodyPr vert="horz" wrap="square" rtlCol="0">
            <a:spAutoFit/>
          </a:bodyPr>
          <a:lstStyle/>
          <a:p>
            <a:pPr algn="ctr"/>
            <a:r>
              <a:rPr lang="en-US" sz="2400" dirty="0"/>
              <a:t>Farmers Reclaim Land and Renew Soil</a:t>
            </a:r>
          </a:p>
          <a:p>
            <a:pPr marL="342900" indent="-342900">
              <a:buFont typeface="Arial" panose="020B0604020202020204" pitchFamily="34" charset="0"/>
              <a:buChar char="•"/>
            </a:pPr>
            <a:r>
              <a:rPr lang="en-US" sz="2400" dirty="0"/>
              <a:t>Dutch lead the way with dikes to reclaim land from the sea, combine small fields into one large one and use fertilizer</a:t>
            </a:r>
          </a:p>
          <a:p>
            <a:pPr marL="342900" indent="-342900">
              <a:buFont typeface="Arial" panose="020B0604020202020204" pitchFamily="34" charset="0"/>
              <a:buChar char="•"/>
            </a:pPr>
            <a:r>
              <a:rPr lang="en-US" sz="2400" dirty="0"/>
              <a:t>British will use different soils to raise crop yields</a:t>
            </a:r>
          </a:p>
          <a:p>
            <a:pPr marL="342900" indent="-342900">
              <a:buFont typeface="Arial" panose="020B0604020202020204" pitchFamily="34" charset="0"/>
              <a:buChar char="•"/>
            </a:pPr>
            <a:r>
              <a:rPr lang="en-US" sz="2400" dirty="0"/>
              <a:t>Townshend will promote turnips to improve soil and Jethro </a:t>
            </a:r>
            <a:r>
              <a:rPr lang="en-US" sz="2400" dirty="0" err="1"/>
              <a:t>Tull</a:t>
            </a:r>
            <a:r>
              <a:rPr lang="en-US" sz="2400" dirty="0"/>
              <a:t> will invent the seed drill to place seeds in a row rather than scattered</a:t>
            </a:r>
          </a:p>
          <a:p>
            <a:pPr algn="ctr"/>
            <a:r>
              <a:rPr lang="en-US" sz="2400" dirty="0"/>
              <a:t>Wealthy Landowners Enclose Lands</a:t>
            </a:r>
          </a:p>
          <a:p>
            <a:pPr marL="342900" indent="-342900">
              <a:buFont typeface="Arial" panose="020B0604020202020204" pitchFamily="34" charset="0"/>
              <a:buChar char="•"/>
            </a:pPr>
            <a:r>
              <a:rPr lang="en-US" sz="2400" dirty="0"/>
              <a:t>Landowners are going to take over lands held by peasants and consolidate them into larger areas to raise sheep or build farms</a:t>
            </a:r>
          </a:p>
          <a:p>
            <a:pPr marL="342900" indent="-342900">
              <a:buFont typeface="Arial" panose="020B0604020202020204" pitchFamily="34" charset="0"/>
              <a:buChar char="•"/>
            </a:pPr>
            <a:r>
              <a:rPr lang="en-US" sz="2400" dirty="0"/>
              <a:t>Farmers and other laborers will lose their jobs and move to cities to find work in factories </a:t>
            </a:r>
          </a:p>
          <a:p>
            <a:pPr algn="ctr"/>
            <a:r>
              <a:rPr lang="en-US" sz="2400" dirty="0"/>
              <a:t>Population Grows Because of Better Farming</a:t>
            </a:r>
          </a:p>
          <a:p>
            <a:pPr marL="342900" indent="-342900">
              <a:buFont typeface="Arial" panose="020B0604020202020204" pitchFamily="34" charset="0"/>
              <a:buChar char="•"/>
            </a:pPr>
            <a:r>
              <a:rPr lang="en-US" sz="2400" dirty="0"/>
              <a:t>Combine more food with better hygiene from people leads to population growth</a:t>
            </a:r>
          </a:p>
        </p:txBody>
      </p:sp>
    </p:spTree>
    <p:extLst>
      <p:ext uri="{BB962C8B-B14F-4D97-AF65-F5344CB8AC3E}">
        <p14:creationId xmlns:p14="http://schemas.microsoft.com/office/powerpoint/2010/main" val="20872188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a:solidFill>
                  <a:srgbClr val="0072BC"/>
                </a:solidFill>
              </a:rPr>
              <a:t>A New Agricultural Revolution</a:t>
            </a:r>
          </a:p>
        </p:txBody>
      </p:sp>
      <p:pic>
        <p:nvPicPr>
          <p:cNvPr id="3" name="Picture 2" descr="HSWH_SC_L01_R1050550_FUL.png"/>
          <p:cNvPicPr>
            <a:picLocks/>
          </p:cNvPicPr>
          <p:nvPr/>
        </p:nvPicPr>
        <p:blipFill>
          <a:blip r:embed="rId2">
            <a:extLst>
              <a:ext uri="{28A0092B-C50C-407E-A947-70E740481C1C}">
                <a14:useLocalDpi xmlns:a14="http://schemas.microsoft.com/office/drawing/2010/main" val="0"/>
              </a:ext>
            </a:extLst>
          </a:blip>
          <a:stretch>
            <a:fillRect/>
          </a:stretch>
        </p:blipFill>
        <p:spPr>
          <a:xfrm>
            <a:off x="381000" y="1524000"/>
            <a:ext cx="8280400" cy="4178300"/>
          </a:xfrm>
          <a:prstGeom prst="rect">
            <a:avLst/>
          </a:prstGeom>
        </p:spPr>
      </p:pic>
      <p:sp>
        <p:nvSpPr>
          <p:cNvPr id="4" name="TextBox 3"/>
          <p:cNvSpPr txBox="1"/>
          <p:nvPr/>
        </p:nvSpPr>
        <p:spPr>
          <a:xfrm>
            <a:off x="279400" y="5778500"/>
            <a:ext cx="7620000" cy="523220"/>
          </a:xfrm>
          <a:prstGeom prst="rect">
            <a:avLst/>
          </a:prstGeom>
          <a:noFill/>
        </p:spPr>
        <p:txBody>
          <a:bodyPr vert="horz" rtlCol="0">
            <a:spAutoFit/>
          </a:bodyPr>
          <a:lstStyle/>
          <a:p>
            <a:r>
              <a:rPr lang="en-US" sz="1400"/>
              <a:t>In a dike like this, a wall of mounded earth blocks the flow of water onto a field. Trees are planted on top of the dike because their roots help hold the dike together.</a:t>
            </a:r>
          </a:p>
        </p:txBody>
      </p:sp>
    </p:spTree>
    <p:extLst>
      <p:ext uri="{BB962C8B-B14F-4D97-AF65-F5344CB8AC3E}">
        <p14:creationId xmlns:p14="http://schemas.microsoft.com/office/powerpoint/2010/main" val="30186506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325447"/>
            <a:ext cx="8569178" cy="461665"/>
          </a:xfrm>
          <a:prstGeom prst="rect">
            <a:avLst/>
          </a:prstGeom>
          <a:noFill/>
        </p:spPr>
        <p:txBody>
          <a:bodyPr vert="horz" wrap="square" rtlCol="0">
            <a:spAutoFit/>
          </a:bodyPr>
          <a:lstStyle/>
          <a:p>
            <a:pPr algn="ctr"/>
            <a:r>
              <a:rPr lang="en-US" sz="2400" b="1" dirty="0">
                <a:solidFill>
                  <a:srgbClr val="0072BC"/>
                </a:solidFill>
              </a:rPr>
              <a:t>A New Agricultural Revolution</a:t>
            </a:r>
          </a:p>
        </p:txBody>
      </p:sp>
      <p:pic>
        <p:nvPicPr>
          <p:cNvPr id="3" name="Picture 2" descr="HSWH_SC_LSN_T00097_FUL.png"/>
          <p:cNvPicPr>
            <a:picLocks/>
          </p:cNvPicPr>
          <p:nvPr/>
        </p:nvPicPr>
        <p:blipFill>
          <a:blip r:embed="rId2">
            <a:extLst>
              <a:ext uri="{28A0092B-C50C-407E-A947-70E740481C1C}">
                <a14:useLocalDpi xmlns:a14="http://schemas.microsoft.com/office/drawing/2010/main" val="0"/>
              </a:ext>
            </a:extLst>
          </a:blip>
          <a:stretch>
            <a:fillRect/>
          </a:stretch>
        </p:blipFill>
        <p:spPr>
          <a:xfrm>
            <a:off x="139700" y="787112"/>
            <a:ext cx="8864600" cy="4915188"/>
          </a:xfrm>
          <a:prstGeom prst="rect">
            <a:avLst/>
          </a:prstGeom>
        </p:spPr>
      </p:pic>
      <p:sp>
        <p:nvSpPr>
          <p:cNvPr id="4" name="TextBox 3"/>
          <p:cNvSpPr txBox="1"/>
          <p:nvPr/>
        </p:nvSpPr>
        <p:spPr>
          <a:xfrm>
            <a:off x="279400" y="5824667"/>
            <a:ext cx="8724900" cy="707886"/>
          </a:xfrm>
          <a:prstGeom prst="rect">
            <a:avLst/>
          </a:prstGeom>
          <a:noFill/>
        </p:spPr>
        <p:txBody>
          <a:bodyPr vert="horz" wrap="square" rtlCol="0">
            <a:spAutoFit/>
          </a:bodyPr>
          <a:lstStyle/>
          <a:p>
            <a:r>
              <a:rPr lang="en-US" sz="2000" dirty="0"/>
              <a:t>Analyze Graphs Between which years was the largest percentage of land enclosed? By 1914, what percentage of land remained unenclosed?</a:t>
            </a:r>
          </a:p>
        </p:txBody>
      </p:sp>
    </p:spTree>
    <p:extLst>
      <p:ext uri="{BB962C8B-B14F-4D97-AF65-F5344CB8AC3E}">
        <p14:creationId xmlns:p14="http://schemas.microsoft.com/office/powerpoint/2010/main" val="24681563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5332" y="325447"/>
            <a:ext cx="8695788" cy="461665"/>
          </a:xfrm>
          <a:prstGeom prst="rect">
            <a:avLst/>
          </a:prstGeom>
          <a:noFill/>
        </p:spPr>
        <p:txBody>
          <a:bodyPr vert="horz" wrap="square" rtlCol="0">
            <a:spAutoFit/>
          </a:bodyPr>
          <a:lstStyle/>
          <a:p>
            <a:pPr algn="ctr"/>
            <a:r>
              <a:rPr lang="en-US" sz="2400" b="1" dirty="0">
                <a:solidFill>
                  <a:srgbClr val="0072BC"/>
                </a:solidFill>
              </a:rPr>
              <a:t>A New Agricultural Revolution</a:t>
            </a:r>
          </a:p>
        </p:txBody>
      </p:sp>
      <p:pic>
        <p:nvPicPr>
          <p:cNvPr id="3" name="Picture 2" descr="HSWH_SC_LSN_M00104_FUL.png"/>
          <p:cNvPicPr>
            <a:picLocks/>
          </p:cNvPicPr>
          <p:nvPr/>
        </p:nvPicPr>
        <p:blipFill>
          <a:blip r:embed="rId2">
            <a:extLst>
              <a:ext uri="{28A0092B-C50C-407E-A947-70E740481C1C}">
                <a14:useLocalDpi xmlns:a14="http://schemas.microsoft.com/office/drawing/2010/main" val="0"/>
              </a:ext>
            </a:extLst>
          </a:blip>
          <a:stretch>
            <a:fillRect/>
          </a:stretch>
        </p:blipFill>
        <p:spPr>
          <a:xfrm>
            <a:off x="265332" y="914400"/>
            <a:ext cx="8695788" cy="4787900"/>
          </a:xfrm>
          <a:prstGeom prst="rect">
            <a:avLst/>
          </a:prstGeom>
        </p:spPr>
      </p:pic>
      <p:sp>
        <p:nvSpPr>
          <p:cNvPr id="4" name="TextBox 3"/>
          <p:cNvSpPr txBox="1"/>
          <p:nvPr/>
        </p:nvSpPr>
        <p:spPr>
          <a:xfrm>
            <a:off x="279400" y="5829588"/>
            <a:ext cx="8681720" cy="923330"/>
          </a:xfrm>
          <a:prstGeom prst="rect">
            <a:avLst/>
          </a:prstGeom>
          <a:noFill/>
        </p:spPr>
        <p:txBody>
          <a:bodyPr vert="horz" wrap="square" rtlCol="0">
            <a:spAutoFit/>
          </a:bodyPr>
          <a:lstStyle/>
          <a:p>
            <a:r>
              <a:rPr lang="en-US" dirty="0"/>
              <a:t>Analyze Maps Compare the populations of select counties of England in 1800 and 1900. Which counties had the largest population by 1900? Why might those counties have had high populations?</a:t>
            </a:r>
          </a:p>
        </p:txBody>
      </p:sp>
    </p:spTree>
    <p:extLst>
      <p:ext uri="{BB962C8B-B14F-4D97-AF65-F5344CB8AC3E}">
        <p14:creationId xmlns:p14="http://schemas.microsoft.com/office/powerpoint/2010/main" val="11319088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323</TotalTime>
  <Words>1995</Words>
  <Application>Microsoft Office PowerPoint</Application>
  <PresentationFormat>On-screen Show (4:3)</PresentationFormat>
  <Paragraphs>169</Paragraphs>
  <Slides>30</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30</vt:i4>
      </vt:variant>
    </vt:vector>
  </HeadingPairs>
  <TitlesOfParts>
    <vt:vector size="33"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Pearson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Blankman</dc:creator>
  <cp:lastModifiedBy>Pilamunga, Charles D.</cp:lastModifiedBy>
  <cp:revision>51</cp:revision>
  <dcterms:created xsi:type="dcterms:W3CDTF">2014-12-05T18:57:36Z</dcterms:created>
  <dcterms:modified xsi:type="dcterms:W3CDTF">2020-03-29T21:36:21Z</dcterms:modified>
</cp:coreProperties>
</file>